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76" r:id="rId3"/>
    <p:sldId id="277" r:id="rId5"/>
    <p:sldId id="278" r:id="rId6"/>
    <p:sldId id="308" r:id="rId7"/>
    <p:sldId id="297" r:id="rId8"/>
    <p:sldId id="279" r:id="rId9"/>
    <p:sldId id="322" r:id="rId10"/>
    <p:sldId id="323" r:id="rId11"/>
    <p:sldId id="321" r:id="rId12"/>
    <p:sldId id="267" r:id="rId13"/>
    <p:sldId id="328" r:id="rId14"/>
    <p:sldId id="280" r:id="rId15"/>
    <p:sldId id="309" r:id="rId16"/>
    <p:sldId id="336" r:id="rId17"/>
    <p:sldId id="326" r:id="rId18"/>
    <p:sldId id="338" r:id="rId19"/>
    <p:sldId id="339" r:id="rId20"/>
    <p:sldId id="340" r:id="rId21"/>
    <p:sldId id="337" r:id="rId22"/>
    <p:sldId id="346" r:id="rId23"/>
    <p:sldId id="344" r:id="rId24"/>
    <p:sldId id="341" r:id="rId25"/>
    <p:sldId id="343" r:id="rId26"/>
    <p:sldId id="345" r:id="rId27"/>
    <p:sldId id="342" r:id="rId28"/>
    <p:sldId id="271" r:id="rId29"/>
    <p:sldId id="310" r:id="rId30"/>
    <p:sldId id="288" r:id="rId31"/>
    <p:sldId id="266" r:id="rId32"/>
    <p:sldId id="356" r:id="rId33"/>
  </p:sldIdLst>
  <p:sldSz cx="9144000" cy="5143500" type="screen16x9"/>
  <p:notesSz cx="9144000" cy="5143500"/>
  <p:embeddedFontLst>
    <p:embeddedFont>
      <p:font typeface="EB Garamond"/>
      <p:regular r:id="rId37"/>
      <p:bold r:id="rId38"/>
      <p:italic r:id="rId39"/>
      <p:boldItalic r:id="rId40"/>
    </p:embeddedFont>
    <p:embeddedFont>
      <p:font typeface="Abel" panose="02000506030000020004" charset="0"/>
      <p:regular r:id="rId41"/>
    </p:embeddedFont>
  </p:embeddedFontLst>
  <p:defaultTextStyle>
    <a:defPPr>
      <a:defRPr lang="en-US"/>
    </a:defPPr>
    <a:lvl1pPr marL="0" lvl="0" algn="l" rtl="0">
      <a:defRPr lang="en-US" sz="1800" dirty="0">
        <a:solidFill>
          <a:schemeClr val="tx1"/>
        </a:solidFill>
        <a:latin typeface="+mn-lt"/>
      </a:defRPr>
    </a:lvl1pPr>
    <a:lvl2pPr marL="457200" lvl="1" algn="l" rtl="0">
      <a:defRPr lang="en-US" sz="1800" dirty="0">
        <a:solidFill>
          <a:schemeClr val="tx1"/>
        </a:solidFill>
        <a:latin typeface="+mn-lt"/>
      </a:defRPr>
    </a:lvl2pPr>
    <a:lvl3pPr marL="914400" lvl="2" algn="l" rtl="0">
      <a:defRPr lang="en-US" sz="1800" dirty="0">
        <a:solidFill>
          <a:schemeClr val="tx1"/>
        </a:solidFill>
        <a:latin typeface="+mn-lt"/>
      </a:defRPr>
    </a:lvl3pPr>
    <a:lvl4pPr marL="1371600" lvl="3" algn="l" rtl="0">
      <a:defRPr lang="en-US" sz="1800" dirty="0">
        <a:solidFill>
          <a:schemeClr val="tx1"/>
        </a:solidFill>
        <a:latin typeface="+mn-lt"/>
      </a:defRPr>
    </a:lvl4pPr>
    <a:lvl5pPr marL="1828800" lvl="4" algn="l" rtl="0">
      <a:defRPr lang="en-US" sz="1800" dirty="0">
        <a:solidFill>
          <a:schemeClr val="tx1"/>
        </a:solidFill>
        <a:latin typeface="+mn-lt"/>
      </a:defRPr>
    </a:lvl5pPr>
    <a:lvl6pPr marL="2286000" lvl="5" algn="l" rtl="0">
      <a:defRPr lang="en-US" sz="1800" dirty="0">
        <a:solidFill>
          <a:schemeClr val="tx1"/>
        </a:solidFill>
        <a:latin typeface="+mn-lt"/>
      </a:defRPr>
    </a:lvl6pPr>
    <a:lvl7pPr marL="2743200" lvl="6" algn="l" rtl="0">
      <a:defRPr lang="en-US" sz="1800" dirty="0">
        <a:solidFill>
          <a:schemeClr val="tx1"/>
        </a:solidFill>
        <a:latin typeface="+mn-lt"/>
      </a:defRPr>
    </a:lvl7pPr>
    <a:lvl8pPr marL="3200400" lvl="7" algn="l" rtl="0">
      <a:defRPr lang="en-US" sz="1800" dirty="0">
        <a:solidFill>
          <a:schemeClr val="tx1"/>
        </a:solidFill>
        <a:latin typeface="+mn-lt"/>
      </a:defRPr>
    </a:lvl8pPr>
    <a:lvl9pPr marL="3657600" lvl="8" algn="l" rtl="0">
      <a:defRPr lang="en-US" sz="1800" dirty="0">
        <a:solidFill>
          <a:schemeClr val="tx1"/>
        </a:solidFill>
        <a:latin typeface="+mn-l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110" y="-102"/>
      </p:cViewPr>
      <p:guideLst>
        <p:guide orient="horz" pos="2147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1" Type="http://schemas.openxmlformats.org/officeDocument/2006/relationships/font" Target="fonts/font5.fntdata"/><Relationship Id="rId40" Type="http://schemas.openxmlformats.org/officeDocument/2006/relationships/font" Target="fonts/font4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3.fntdata"/><Relationship Id="rId38" Type="http://schemas.openxmlformats.org/officeDocument/2006/relationships/font" Target="fonts/font2.fntdata"/><Relationship Id="rId37" Type="http://schemas.openxmlformats.org/officeDocument/2006/relationships/font" Target="fonts/font1.fntdata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65459-4C01-9248-BDAA-F28591FAF6F5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27042-6B61-B148-8485-8BBBFAA13D2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825" y="1560361"/>
            <a:ext cx="7362415" cy="1093813"/>
          </a:xfrm>
          <a:prstGeom prst="rect">
            <a:avLst/>
          </a:prstGeom>
        </p:spPr>
        <p:txBody>
          <a:bodyPr vert="horz" rtlCol="0" anchor="b"/>
          <a:lstStyle>
            <a:lvl1pPr lvl="0" algn="ctr">
              <a:lnSpc>
                <a:spcPct val="100000"/>
              </a:lnSpc>
              <a:defRPr lang="en-US" sz="4400" b="1" i="0" cap="all" spc="150" baseline="0" dirty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5825" y="2654174"/>
            <a:ext cx="7362415" cy="431925"/>
          </a:xfrm>
          <a:prstGeom prst="rect">
            <a:avLst/>
          </a:prstGeom>
        </p:spPr>
        <p:txBody>
          <a:bodyPr vert="horz" lIns="91440" rtlCol="0" anchor="t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buNone/>
              <a:defRPr lang="en-US" sz="1600" i="0" cap="all" baseline="0" dirty="0">
                <a:solidFill>
                  <a:schemeClr val="accent1"/>
                </a:solidFill>
                <a:latin typeface="Dosis"/>
              </a:defRPr>
            </a:lvl1pPr>
            <a:lvl2pPr marL="457200" lvl="1" indent="0" algn="ctr">
              <a:buNone/>
              <a:defRPr lang="en-US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2pPr>
            <a:lvl3pPr marL="914400" lvl="2" indent="0" algn="ctr">
              <a:buNone/>
              <a:defRPr lang="en-US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3pPr>
            <a:lvl4pPr marL="1371600" lvl="3" indent="0" algn="ctr">
              <a:buNone/>
              <a:defRPr lang="en-US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4pPr>
            <a:lvl5pPr marL="1828800" lvl="4" indent="0" algn="ctr">
              <a:buNone/>
              <a:defRPr lang="en-US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5pPr>
            <a:lvl6pPr marL="2286000" lvl="5" indent="0" algn="ctr">
              <a:buNone/>
              <a:defRPr lang="en-US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6pPr>
            <a:lvl7pPr marL="2743200" lvl="6" indent="0" algn="ctr">
              <a:buNone/>
              <a:defRPr lang="en-US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7pPr>
            <a:lvl8pPr marL="3200400" lvl="7" indent="0" algn="ctr">
              <a:buNone/>
              <a:defRPr lang="en-US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8pPr>
            <a:lvl9pPr marL="3657600" lvl="8" indent="0" algn="ctr">
              <a:buNone/>
              <a:defRPr lang="en-US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rtlCol="0"/>
          <a:lstStyle>
            <a:lvl1pPr lvl="0"/>
          </a:lstStyle>
          <a:p>
            <a:fld id="{B8DE102F-BDBD-4965-B643-8FDF50C80C54}" type="slidenum">
              <a:rPr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vert="horz" rtlCol="0"/>
          <a:lstStyle>
            <a:lvl1pPr lvl="0"/>
          </a:lstStyle>
          <a:p>
            <a:r>
              <a:rPr lang="en-US" dirty="0"/>
              <a:t>Jishnu P, CSE Dept, ASE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 vert="horz" rtlCol="0"/>
          <a:lstStyle>
            <a:lvl1pPr lvl="0"/>
          </a:lstStyle>
          <a:p>
            <a:fld id="{A058CAA3-5D1F-4CDA-9ACA-44E9E8B71327}" type="datetime4">
              <a:rPr/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 l="410"/>
          <a:stretch>
            <a:fillRect/>
          </a:stretch>
        </p:blipFill>
        <p:spPr>
          <a:xfrm>
            <a:off x="2812066" y="403571"/>
            <a:ext cx="6331933" cy="11735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rcRect l="410"/>
          <a:stretch>
            <a:fillRect/>
          </a:stretch>
        </p:blipFill>
        <p:spPr>
          <a:xfrm flipH="1" flipV="1">
            <a:off x="0" y="3724275"/>
            <a:ext cx="6331933" cy="1173506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Text,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571500"/>
            <a:ext cx="8001000" cy="571500"/>
          </a:xfrm>
          <a:prstGeom prst="rect">
            <a:avLst/>
          </a:prstGeom>
          <a:noFill/>
          <a:ln w="9525" cap="flat">
            <a:noFill/>
            <a:prstDash val="solid"/>
            <a:round/>
          </a:ln>
        </p:spPr>
        <p:txBody>
          <a:bodyPr vert="horz" rtlCol="0"/>
          <a:lstStyle>
            <a:lvl1pPr lvl="0" algn="ctr"/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/>
          <p:nvPr>
            <p:ph type="pic" idx="1" hasCustomPrompt="1"/>
          </p:nvPr>
        </p:nvSpPr>
        <p:spPr>
          <a:xfrm>
            <a:off x="704850" y="1439533"/>
            <a:ext cx="2381250" cy="2381250"/>
          </a:xfrm>
          <a:prstGeom prst="rect">
            <a:avLst/>
          </a:prstGeom>
        </p:spPr>
        <p:txBody>
          <a:bodyPr vert="horz" rtlCol="0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type="body" idx="2"/>
          </p:nvPr>
        </p:nvSpPr>
        <p:spPr>
          <a:xfrm>
            <a:off x="600075" y="3924300"/>
            <a:ext cx="2571750" cy="666750"/>
          </a:xfrm>
          <a:prstGeom prst="rect">
            <a:avLst/>
          </a:prstGeom>
          <a:solidFill>
            <a:schemeClr val="accent1"/>
          </a:solidFill>
        </p:spPr>
        <p:txBody>
          <a:bodyPr vert="horz" rtlCol="0" anchor="ctr">
            <a:normAutofit/>
          </a:bodyPr>
          <a:lstStyle>
            <a:lvl1pPr marL="0" lvl="0" indent="0" algn="ctr">
              <a:lnSpc>
                <a:spcPct val="100000"/>
              </a:lnSpc>
              <a:buFont typeface="Arial" panose="020B0604020202020204"/>
              <a:buNone/>
              <a:defRPr lang="en-US" sz="1400" dirty="0">
                <a:solidFill>
                  <a:srgbClr val="FFFFFF"/>
                </a:solidFill>
                <a:latin typeface="+mn-lt"/>
              </a:defRPr>
            </a:lvl1pPr>
            <a:lvl2pPr lvl="1">
              <a:lnSpc>
                <a:spcPct val="130000"/>
              </a:lnSpc>
              <a:defRPr lang="en-US" sz="1000" dirty="0">
                <a:solidFill>
                  <a:schemeClr val="bg1">
                    <a:lumMod val="65000"/>
                  </a:schemeClr>
                </a:solidFill>
                <a:latin typeface="+mn-lt"/>
              </a:defRPr>
            </a:lvl2pPr>
            <a:lvl3pPr lvl="2">
              <a:lnSpc>
                <a:spcPts val="1200"/>
              </a:lnSpc>
              <a:defRPr lang="en-US" sz="1050" i="1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3pPr>
            <a:lvl4pPr lvl="3">
              <a:lnSpc>
                <a:spcPts val="1200"/>
              </a:lnSpc>
              <a:defRPr lang="en-US" sz="1050" i="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4pPr>
            <a:lvl5pPr lvl="4">
              <a:lnSpc>
                <a:spcPts val="1200"/>
              </a:lnSpc>
              <a:buFont typeface="Arial" panose="020B0604020202020204"/>
              <a:buChar char="»"/>
              <a:defRPr lang="en-US" sz="1050" i="1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type="body" idx="3"/>
          </p:nvPr>
        </p:nvSpPr>
        <p:spPr>
          <a:xfrm>
            <a:off x="3295650" y="1352550"/>
            <a:ext cx="2571750" cy="666750"/>
          </a:xfrm>
          <a:prstGeom prst="rect">
            <a:avLst/>
          </a:prstGeom>
          <a:solidFill>
            <a:schemeClr val="accent1"/>
          </a:solidFill>
        </p:spPr>
        <p:txBody>
          <a:bodyPr vert="horz" rtlCol="0" anchor="ctr">
            <a:normAutofit/>
          </a:bodyPr>
          <a:lstStyle>
            <a:lvl1pPr marL="0" lvl="0" indent="0" algn="ctr">
              <a:lnSpc>
                <a:spcPct val="100000"/>
              </a:lnSpc>
              <a:buFont typeface="Arial" panose="020B0604020202020204"/>
              <a:buNone/>
              <a:defRPr lang="en-US" sz="1400" dirty="0">
                <a:solidFill>
                  <a:srgbClr val="FFFFFF"/>
                </a:solidFill>
                <a:latin typeface="+mn-lt"/>
              </a:defRPr>
            </a:lvl1pPr>
            <a:lvl2pPr lvl="1">
              <a:lnSpc>
                <a:spcPct val="130000"/>
              </a:lnSpc>
              <a:defRPr lang="en-US" sz="1000" dirty="0">
                <a:solidFill>
                  <a:schemeClr val="bg1">
                    <a:lumMod val="65000"/>
                  </a:schemeClr>
                </a:solidFill>
                <a:latin typeface="+mn-lt"/>
              </a:defRPr>
            </a:lvl2pPr>
            <a:lvl3pPr lvl="2">
              <a:lnSpc>
                <a:spcPts val="1200"/>
              </a:lnSpc>
              <a:defRPr lang="en-US" sz="1050" i="1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3pPr>
            <a:lvl4pPr lvl="3">
              <a:lnSpc>
                <a:spcPts val="1200"/>
              </a:lnSpc>
              <a:defRPr lang="en-US" sz="1050" i="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4pPr>
            <a:lvl5pPr lvl="4">
              <a:lnSpc>
                <a:spcPts val="1200"/>
              </a:lnSpc>
              <a:buFont typeface="Arial" panose="020B0604020202020204"/>
              <a:buChar char="»"/>
              <a:defRPr lang="en-US" sz="1050" i="1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4"/>
          </p:nvPr>
        </p:nvSpPr>
        <p:spPr>
          <a:xfrm>
            <a:off x="3400425" y="2114550"/>
            <a:ext cx="2381250" cy="2381250"/>
          </a:xfrm>
          <a:ln w="38100">
            <a:noFill/>
            <a:miter lim="800000"/>
          </a:ln>
        </p:spPr>
        <p:txBody>
          <a:bodyPr vert="horz" rtlCol="0"/>
          <a:lstStyle/>
          <a:p>
            <a:r>
              <a:rPr lang="en-US" dirty="0"/>
              <a:t>Click icon to add picture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5"/>
          </p:nvPr>
        </p:nvSpPr>
        <p:spPr>
          <a:xfrm>
            <a:off x="6038850" y="1447800"/>
            <a:ext cx="2381250" cy="2381250"/>
          </a:xfrm>
          <a:ln w="38100">
            <a:noFill/>
            <a:miter lim="800000"/>
          </a:ln>
        </p:spPr>
        <p:txBody>
          <a:bodyPr vert="horz" rtlCol="0"/>
          <a:lstStyle/>
          <a:p>
            <a:r>
              <a:rPr lang="en-US" dirty="0"/>
              <a:t>Click icon to add picture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type="body" idx="6"/>
          </p:nvPr>
        </p:nvSpPr>
        <p:spPr>
          <a:xfrm>
            <a:off x="5953125" y="3924300"/>
            <a:ext cx="2560032" cy="666750"/>
          </a:xfrm>
          <a:prstGeom prst="rect">
            <a:avLst/>
          </a:prstGeom>
          <a:solidFill>
            <a:schemeClr val="accent1"/>
          </a:solidFill>
        </p:spPr>
        <p:txBody>
          <a:bodyPr vert="horz" rtlCol="0" anchor="ctr">
            <a:normAutofit/>
          </a:bodyPr>
          <a:lstStyle>
            <a:lvl1pPr marL="0" lvl="0" indent="0" algn="ctr">
              <a:lnSpc>
                <a:spcPct val="100000"/>
              </a:lnSpc>
              <a:buFont typeface="Arial" panose="020B0604020202020204"/>
              <a:buNone/>
              <a:defRPr lang="en-US" sz="1400" dirty="0">
                <a:solidFill>
                  <a:srgbClr val="FFFFFF"/>
                </a:solidFill>
                <a:latin typeface="+mn-lt"/>
              </a:defRPr>
            </a:lvl1pPr>
            <a:lvl2pPr lvl="1">
              <a:lnSpc>
                <a:spcPct val="130000"/>
              </a:lnSpc>
              <a:defRPr lang="en-US" sz="1000" dirty="0">
                <a:solidFill>
                  <a:schemeClr val="bg1">
                    <a:lumMod val="65000"/>
                  </a:schemeClr>
                </a:solidFill>
                <a:latin typeface="+mn-lt"/>
              </a:defRPr>
            </a:lvl2pPr>
            <a:lvl3pPr lvl="2">
              <a:lnSpc>
                <a:spcPts val="1200"/>
              </a:lnSpc>
              <a:defRPr lang="en-US" sz="1050" i="1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3pPr>
            <a:lvl4pPr lvl="3">
              <a:lnSpc>
                <a:spcPts val="1200"/>
              </a:lnSpc>
              <a:defRPr lang="en-US" sz="1050" i="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4pPr>
            <a:lvl5pPr lvl="4">
              <a:lnSpc>
                <a:spcPts val="1200"/>
              </a:lnSpc>
              <a:buFont typeface="Arial" panose="020B0604020202020204"/>
              <a:buChar char="»"/>
              <a:defRPr lang="en-US" sz="1050" i="1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9" name="Date Placeholder 1"/>
          <p:cNvSpPr>
            <a:spLocks noGrp="1"/>
          </p:cNvSpPr>
          <p:nvPr>
            <p:ph type="dt" sz="half" idx="10"/>
          </p:nvPr>
        </p:nvSpPr>
        <p:spPr/>
        <p:txBody>
          <a:bodyPr vert="horz" rtlCol="0"/>
          <a:lstStyle>
            <a:lvl1pPr lvl="0"/>
          </a:lstStyle>
          <a:p>
            <a:fld id="{0400538A-50ED-4E5D-A97B-E446260C8027}" type="datetime4">
              <a:rPr/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vert="horz" rtlCol="0"/>
          <a:lstStyle>
            <a:lvl1pPr lvl="0"/>
          </a:lstStyle>
          <a:p>
            <a:r>
              <a:rPr lang="en-US" dirty="0"/>
              <a:t>Jishnu P, CSE Dept, ASE</a:t>
            </a:r>
            <a:endParaRPr lang="en-US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rtlCol="0"/>
          <a:lstStyle>
            <a:lvl1pPr lvl="0"/>
          </a:lstStyle>
          <a:p>
            <a:fld id="{B8D84D25-A3E7-4A4C-A2C3-E43830D57998}" type="slidenum">
              <a:rPr/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rcRect l="750"/>
          <a:stretch>
            <a:fillRect/>
          </a:stretch>
        </p:blipFill>
        <p:spPr>
          <a:xfrm flipH="1" flipV="1">
            <a:off x="0" y="4473814"/>
            <a:ext cx="3290309" cy="6609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rcRect l="750"/>
          <a:stretch>
            <a:fillRect/>
          </a:stretch>
        </p:blipFill>
        <p:spPr>
          <a:xfrm>
            <a:off x="5853690" y="0"/>
            <a:ext cx="3290309" cy="660991"/>
          </a:xfrm>
          <a:prstGeom prst="rect">
            <a:avLst/>
          </a:prstGeom>
        </p:spPr>
      </p:pic>
      <p:sp>
        <p:nvSpPr>
          <p:cNvPr id="14" name="Rectangles 13"/>
          <p:cNvSpPr/>
          <p:nvPr/>
        </p:nvSpPr>
        <p:spPr>
          <a:xfrm>
            <a:off x="5934074" y="1352550"/>
            <a:ext cx="2581314" cy="25720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st="9525">
              <a:srgbClr val="3F3F3F">
                <a:alpha val="8999"/>
              </a:srgbClr>
            </a:outerShdw>
          </a:effectLst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s 14"/>
          <p:cNvSpPr/>
          <p:nvPr/>
        </p:nvSpPr>
        <p:spPr>
          <a:xfrm>
            <a:off x="3286125" y="2019300"/>
            <a:ext cx="2581314" cy="25720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st="9525">
              <a:srgbClr val="3F3F3F">
                <a:alpha val="8999"/>
              </a:srgbClr>
            </a:outerShdw>
          </a:effectLst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s 15"/>
          <p:cNvSpPr/>
          <p:nvPr/>
        </p:nvSpPr>
        <p:spPr>
          <a:xfrm>
            <a:off x="600075" y="1352550"/>
            <a:ext cx="2581314" cy="25720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st="9525">
              <a:srgbClr val="3F3F3F">
                <a:alpha val="8999"/>
              </a:srgbClr>
            </a:outerShdw>
          </a:effectLst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>
            <a:noAutofit/>
          </a:bodyPr>
          <a:lstStyle/>
          <a:p>
            <a:pPr algn="ctr"/>
            <a:endParaRPr lang="en-US" dirty="0"/>
          </a:p>
        </p:txBody>
      </p:sp>
    </p:spTree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 l="750"/>
          <a:stretch>
            <a:fillRect/>
          </a:stretch>
        </p:blipFill>
        <p:spPr>
          <a:xfrm>
            <a:off x="5853690" y="0"/>
            <a:ext cx="3290309" cy="6609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l="750"/>
          <a:stretch>
            <a:fillRect/>
          </a:stretch>
        </p:blipFill>
        <p:spPr>
          <a:xfrm flipH="1" flipV="1">
            <a:off x="0" y="4473814"/>
            <a:ext cx="3290309" cy="66099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71500" y="572099"/>
            <a:ext cx="8001000" cy="571500"/>
          </a:xfrm>
          <a:prstGeom prst="rect">
            <a:avLst/>
          </a:prstGeom>
        </p:spPr>
        <p:txBody>
          <a:bodyPr vert="horz" rtlCol="0"/>
          <a:lstStyle>
            <a:lvl1pPr lvl="0" algn="ctr"/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>
          <a:xfrm>
            <a:off x="631280" y="1276350"/>
            <a:ext cx="1905000" cy="3286125"/>
          </a:xfrm>
          <a:ln w="38100">
            <a:noFill/>
            <a:miter lim="800000"/>
          </a:ln>
        </p:spPr>
        <p:txBody>
          <a:bodyPr vert="horz" rtlCol="0"/>
          <a:lstStyle/>
          <a:p>
            <a:r>
              <a:rPr lang="en-US" dirty="0"/>
              <a:t>Click icon to add picture</a:t>
            </a:r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2"/>
          </p:nvPr>
        </p:nvSpPr>
        <p:spPr>
          <a:xfrm>
            <a:off x="2607379" y="1276350"/>
            <a:ext cx="1905000" cy="3286125"/>
          </a:xfrm>
          <a:ln w="38100">
            <a:noFill/>
            <a:miter lim="800000"/>
          </a:ln>
        </p:spPr>
        <p:txBody>
          <a:bodyPr vert="horz" rtlCol="0"/>
          <a:lstStyle/>
          <a:p>
            <a:r>
              <a:rPr lang="en-US" dirty="0"/>
              <a:t>Click icon to add picture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3"/>
          </p:nvPr>
        </p:nvSpPr>
        <p:spPr>
          <a:xfrm>
            <a:off x="4610259" y="1276350"/>
            <a:ext cx="1905000" cy="3286125"/>
          </a:xfrm>
          <a:ln w="38100">
            <a:noFill/>
            <a:miter lim="800000"/>
          </a:ln>
        </p:spPr>
        <p:txBody>
          <a:bodyPr vert="horz" rtlCol="0"/>
          <a:lstStyle/>
          <a:p>
            <a:r>
              <a:rPr lang="en-US" dirty="0"/>
              <a:t>Click icon to add picture</a:t>
            </a:r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4"/>
          </p:nvPr>
        </p:nvSpPr>
        <p:spPr>
          <a:xfrm>
            <a:off x="6629081" y="1276350"/>
            <a:ext cx="1905000" cy="3286125"/>
          </a:xfrm>
          <a:ln w="38100">
            <a:noFill/>
            <a:miter lim="800000"/>
          </a:ln>
        </p:spPr>
        <p:txBody>
          <a:bodyPr vert="horz" rtlCol="0"/>
          <a:lstStyle/>
          <a:p>
            <a:r>
              <a:rPr lang="en-US" dirty="0"/>
              <a:t>Click icon to add picture</a:t>
            </a:r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rtlCol="0"/>
          <a:lstStyle>
            <a:lvl1pPr lvl="0"/>
          </a:lstStyle>
          <a:p>
            <a:fld id="{BEA9598D-F968-44CB-B049-77A938633097}" type="slidenum">
              <a:rPr/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vert="horz" rtlCol="0"/>
          <a:lstStyle>
            <a:lvl1pPr lvl="0"/>
          </a:lstStyle>
          <a:p>
            <a:r>
              <a:rPr lang="en-US" dirty="0"/>
              <a:t>Jishnu P, CSE Dept, ASE</a:t>
            </a:r>
            <a:endParaRPr lang="en-US" dirty="0"/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0"/>
          </p:nvPr>
        </p:nvSpPr>
        <p:spPr/>
        <p:txBody>
          <a:bodyPr vert="horz" rtlCol="0"/>
          <a:lstStyle>
            <a:lvl1pPr lvl="0"/>
          </a:lstStyle>
          <a:p>
            <a:fld id="{64D85FD7-DB02-444A-9AB0-8F9BE30296ED}" type="datetime4">
              <a:rPr/>
            </a:fld>
            <a:endParaRPr lang="en-US" dirty="0"/>
          </a:p>
        </p:txBody>
      </p:sp>
    </p:spTree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/>
          </p:nvPr>
        </p:nvSpPr>
        <p:spPr/>
        <p:txBody>
          <a:bodyPr vert="horz" rtlCol="0"/>
          <a:lstStyle>
            <a:lvl1pPr lvl="0"/>
            <a:lvl2pPr lvl="1"/>
            <a:lvl3pPr lvl="2"/>
            <a:lvl4pPr lvl="3"/>
            <a:lvl5pPr lvl="4"/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3" name="Title 7"/>
          <p:cNvSpPr>
            <a:spLocks noGrp="1"/>
          </p:cNvSpPr>
          <p:nvPr>
            <p:ph type="title" idx="1"/>
          </p:nvPr>
        </p:nvSpPr>
        <p:spPr/>
        <p:txBody>
          <a:bodyPr vert="horz" rtlCol="0"/>
          <a:lstStyle>
            <a:lvl1pPr lvl="0"/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750"/>
          <a:stretch>
            <a:fillRect/>
          </a:stretch>
        </p:blipFill>
        <p:spPr>
          <a:xfrm flipH="1" flipV="1">
            <a:off x="0" y="4473814"/>
            <a:ext cx="3290309" cy="6609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l="750"/>
          <a:stretch>
            <a:fillRect/>
          </a:stretch>
        </p:blipFill>
        <p:spPr>
          <a:xfrm>
            <a:off x="5853690" y="0"/>
            <a:ext cx="3290309" cy="660991"/>
          </a:xfrm>
          <a:prstGeom prst="rect">
            <a:avLst/>
          </a:prstGeom>
        </p:spPr>
      </p:pic>
      <p:cxnSp>
        <p:nvCxnSpPr>
          <p:cNvPr id="6" name="Straight Connector 4"/>
          <p:cNvCxnSpPr/>
          <p:nvPr/>
        </p:nvCxnSpPr>
        <p:spPr>
          <a:xfrm>
            <a:off x="564928" y="1200150"/>
            <a:ext cx="7362092" cy="0"/>
          </a:xfrm>
          <a:prstGeom prst="line">
            <a:avLst/>
          </a:prstGeom>
          <a:ln w="6350">
            <a:solidFill>
              <a:schemeClr val="accent1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rtlCol="0"/>
          <a:lstStyle>
            <a:lvl1pPr lvl="0"/>
          </a:lstStyle>
          <a:p>
            <a:fld id="{4D1E0222-897C-4078-9EF3-B25C87AD54C8}" type="slidenum">
              <a:rPr/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vert="horz" rtlCol="0"/>
          <a:lstStyle>
            <a:lvl1pPr lvl="0"/>
          </a:lstStyle>
          <a:p>
            <a:r>
              <a:rPr lang="en-US" dirty="0"/>
              <a:t>Jishnu P, CSE Dept, ASE</a:t>
            </a:r>
            <a:endParaRPr lang="en-US" dirty="0"/>
          </a:p>
        </p:txBody>
      </p:sp>
      <p:sp>
        <p:nvSpPr>
          <p:cNvPr id="9" name="Date Placeholder 1"/>
          <p:cNvSpPr>
            <a:spLocks noGrp="1"/>
          </p:cNvSpPr>
          <p:nvPr>
            <p:ph type="dt" sz="half" idx="10"/>
          </p:nvPr>
        </p:nvSpPr>
        <p:spPr/>
        <p:txBody>
          <a:bodyPr vert="horz" rtlCol="0"/>
          <a:lstStyle>
            <a:lvl1pPr lvl="0"/>
          </a:lstStyle>
          <a:p>
            <a:fld id="{839E66F6-2E99-481B-BEE4-BA532DE827E3}" type="datetime4">
              <a:rPr/>
            </a:fld>
            <a:endParaRPr lang="en-US" dirty="0"/>
          </a:p>
        </p:txBody>
      </p:sp>
    </p:spTree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/>
          <p:cNvCxnSpPr/>
          <p:nvPr/>
        </p:nvCxnSpPr>
        <p:spPr>
          <a:xfrm>
            <a:off x="781053" y="2726329"/>
            <a:ext cx="6436178" cy="0"/>
          </a:xfrm>
          <a:prstGeom prst="line">
            <a:avLst/>
          </a:prstGeom>
          <a:ln w="6350">
            <a:solidFill>
              <a:schemeClr val="accent1">
                <a:alpha val="100000"/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28675" y="2773762"/>
            <a:ext cx="7480300" cy="626002"/>
          </a:xfrm>
          <a:prstGeom prst="rect">
            <a:avLst/>
          </a:prstGeom>
        </p:spPr>
        <p:txBody>
          <a:bodyPr vert="horz" rtlCol="0" anchor="t"/>
          <a:lstStyle>
            <a:lvl1pPr lvl="0" algn="l">
              <a:lnSpc>
                <a:spcPct val="100000"/>
              </a:lnSpc>
              <a:spcBef>
                <a:spcPts val="0"/>
              </a:spcBef>
              <a:defRPr lang="en-US" sz="4000" b="1" i="0" cap="all" spc="150" dirty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838200" y="2192059"/>
            <a:ext cx="7472264" cy="511812"/>
          </a:xfrm>
          <a:prstGeom prst="rect">
            <a:avLst/>
          </a:prstGeom>
        </p:spPr>
        <p:txBody>
          <a:bodyPr vert="horz" rtlCol="0" anchor="b">
            <a:normAutofit/>
          </a:bodyPr>
          <a:lstStyle>
            <a:lvl1pPr marL="0" lvl="0" indent="0">
              <a:lnSpc>
                <a:spcPct val="100000"/>
              </a:lnSpc>
              <a:buNone/>
              <a:defRPr lang="en-US" sz="1600" i="0" cap="all" dirty="0">
                <a:solidFill>
                  <a:schemeClr val="accent1"/>
                </a:solidFill>
                <a:latin typeface="Dosis"/>
              </a:defRPr>
            </a:lvl1pPr>
            <a:lvl2pPr marL="457200" lvl="1" indent="0">
              <a:buNone/>
              <a:defRPr lang="en-US" sz="1800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2pPr>
            <a:lvl3pPr marL="914400" lvl="2" indent="0">
              <a:buNone/>
              <a:defRPr lang="en-US" sz="1600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3pPr>
            <a:lvl4pPr marL="1371600" lvl="3" indent="0">
              <a:buNone/>
              <a:defRPr lang="en-US" sz="1400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4pPr>
            <a:lvl5pPr marL="1828800" lvl="4" indent="0">
              <a:buNone/>
              <a:defRPr lang="en-US" sz="1400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5pPr>
            <a:lvl6pPr marL="2286000" lvl="5" indent="0">
              <a:buNone/>
              <a:defRPr lang="en-US" sz="1400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6pPr>
            <a:lvl7pPr marL="2743200" lvl="6" indent="0">
              <a:buNone/>
              <a:defRPr lang="en-US" sz="1400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7pPr>
            <a:lvl8pPr marL="3200400" lvl="7" indent="0">
              <a:buNone/>
              <a:defRPr lang="en-US" sz="1400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8pPr>
            <a:lvl9pPr marL="3657600" lvl="8" indent="0">
              <a:buNone/>
              <a:defRPr lang="en-US" sz="1400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rtlCol="0"/>
          <a:lstStyle>
            <a:lvl1pPr lvl="0"/>
          </a:lstStyle>
          <a:p>
            <a:fld id="{A92A14E5-4446-4296-99B1-820F417FF439}" type="slidenum">
              <a:rPr/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vert="horz" rtlCol="0"/>
          <a:lstStyle>
            <a:lvl1pPr lvl="0"/>
          </a:lstStyle>
          <a:p>
            <a:r>
              <a:rPr lang="en-US" dirty="0"/>
              <a:t>Jishnu P, CSE Dept, ASE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 vert="horz" rtlCol="0"/>
          <a:lstStyle>
            <a:lvl1pPr lvl="0"/>
          </a:lstStyle>
          <a:p>
            <a:fld id="{86E7AF5B-EF5E-46F7-B029-3DED249C3D25}" type="datetime4">
              <a:rPr/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rcRect l="410"/>
          <a:stretch>
            <a:fillRect/>
          </a:stretch>
        </p:blipFill>
        <p:spPr>
          <a:xfrm>
            <a:off x="2812066" y="403571"/>
            <a:ext cx="6331933" cy="1173506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/>
          </p:nvPr>
        </p:nvSpPr>
        <p:spPr>
          <a:xfrm>
            <a:off x="5805404" y="571500"/>
            <a:ext cx="2971800" cy="4002424"/>
          </a:xfrm>
        </p:spPr>
        <p:txBody>
          <a:bodyPr vert="horz" rtlCol="0"/>
          <a:lstStyle>
            <a:lvl1pPr lvl="0"/>
            <a:lvl2pPr lvl="1"/>
            <a:lvl3pPr lvl="2"/>
            <a:lvl4pPr lvl="3"/>
            <a:lvl5pPr lvl="4"/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idx="1"/>
          </p:nvPr>
        </p:nvSpPr>
        <p:spPr>
          <a:xfrm flipV="1">
            <a:off x="3552825" y="571500"/>
            <a:ext cx="2032045" cy="4002424"/>
          </a:xfrm>
          <a:prstGeom prst="rect">
            <a:avLst/>
          </a:prstGeom>
          <a:solidFill>
            <a:schemeClr val="accent1"/>
          </a:solidFill>
          <a:ln w="9525" cap="flat">
            <a:solidFill>
              <a:schemeClr val="bg1"/>
            </a:solidFill>
            <a:prstDash val="solid"/>
            <a:round/>
          </a:ln>
        </p:spPr>
        <p:txBody>
          <a:bodyPr rot="10800000" vert="horz" rtlCol="0" anchor="ctr"/>
          <a:lstStyle>
            <a:lvl1pPr lvl="0" algn="ctr">
              <a:lnSpc>
                <a:spcPct val="125000"/>
              </a:lnSpc>
              <a:defRPr lang="en-US" sz="2400" b="1" cap="all" spc="150" dirty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2"/>
          </p:nvPr>
        </p:nvSpPr>
        <p:spPr>
          <a:xfrm>
            <a:off x="352425" y="571500"/>
            <a:ext cx="2971800" cy="4002424"/>
          </a:xfrm>
        </p:spPr>
        <p:txBody>
          <a:bodyPr vert="horz" rtlCol="0"/>
          <a:lstStyle>
            <a:lvl1pPr lvl="0"/>
            <a:lvl2pPr lvl="1"/>
            <a:lvl3pPr lvl="2"/>
            <a:lvl4pPr lvl="3"/>
            <a:lvl5pPr lvl="4"/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l="750"/>
          <a:stretch>
            <a:fillRect/>
          </a:stretch>
        </p:blipFill>
        <p:spPr>
          <a:xfrm>
            <a:off x="5853690" y="0"/>
            <a:ext cx="3290309" cy="6609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 l="750"/>
          <a:stretch>
            <a:fillRect/>
          </a:stretch>
        </p:blipFill>
        <p:spPr>
          <a:xfrm flipH="1" flipV="1">
            <a:off x="0" y="4473814"/>
            <a:ext cx="3290309" cy="660991"/>
          </a:xfrm>
          <a:prstGeom prst="rect">
            <a:avLst/>
          </a:prstGeom>
        </p:spPr>
      </p:pic>
      <p:sp>
        <p:nvSpPr>
          <p:cNvPr id="7" name="Rectangles 6"/>
          <p:cNvSpPr/>
          <p:nvPr/>
        </p:nvSpPr>
        <p:spPr>
          <a:xfrm>
            <a:off x="3438525" y="0"/>
            <a:ext cx="2263330" cy="51429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vert="horz" rtlCol="0"/>
          <a:lstStyle>
            <a:lvl1pPr lvl="0"/>
          </a:lstStyle>
          <a:p>
            <a:fld id="{1C4CC12B-79D5-4C91-B48A-FE8D8B06B738}" type="slidenum">
              <a:rPr/>
            </a:fld>
            <a:endParaRPr lang="en-US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vert="horz" rtlCol="0"/>
          <a:lstStyle>
            <a:lvl1pPr lvl="0"/>
          </a:lstStyle>
          <a:p>
            <a:r>
              <a:rPr lang="en-US" dirty="0"/>
              <a:t>Jishnu P, CSE Dept, ASE</a:t>
            </a:r>
            <a:endParaRPr lang="en-US" dirty="0"/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10"/>
          </p:nvPr>
        </p:nvSpPr>
        <p:spPr/>
        <p:txBody>
          <a:bodyPr vert="horz" rtlCol="0"/>
          <a:lstStyle>
            <a:lvl1pPr lvl="0"/>
          </a:lstStyle>
          <a:p>
            <a:fld id="{E81D3F1E-3AAF-47D5-8507-B63DABC8236C}" type="datetime4">
              <a:rPr/>
            </a:fld>
            <a:endParaRPr lang="en-US" dirty="0"/>
          </a:p>
        </p:txBody>
      </p:sp>
    </p:spTree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 l="750"/>
          <a:stretch>
            <a:fillRect/>
          </a:stretch>
        </p:blipFill>
        <p:spPr>
          <a:xfrm>
            <a:off x="5853690" y="0"/>
            <a:ext cx="3290309" cy="6609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l="750"/>
          <a:stretch>
            <a:fillRect/>
          </a:stretch>
        </p:blipFill>
        <p:spPr>
          <a:xfrm flipH="1" flipV="1">
            <a:off x="0" y="4473814"/>
            <a:ext cx="3290309" cy="66099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552825" y="568924"/>
            <a:ext cx="2038789" cy="3925290"/>
          </a:xfrm>
          <a:prstGeom prst="rect">
            <a:avLst/>
          </a:prstGeom>
          <a:ln w="9525" cap="flat">
            <a:solidFill>
              <a:schemeClr val="accent1"/>
            </a:solidFill>
            <a:prstDash val="solid"/>
            <a:round/>
          </a:ln>
        </p:spPr>
        <p:txBody>
          <a:bodyPr vert="horz" rtlCol="0" anchor="ctr"/>
          <a:lstStyle>
            <a:lvl1pPr lvl="0" algn="ctr">
              <a:lnSpc>
                <a:spcPct val="125000"/>
              </a:lnSpc>
              <a:defRPr lang="en-US" sz="2400" cap="all" spc="150" dirty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542925" y="568924"/>
            <a:ext cx="2861039" cy="622747"/>
          </a:xfrm>
          <a:prstGeom prst="rect">
            <a:avLst/>
          </a:prstGeom>
          <a:solidFill>
            <a:schemeClr val="accent1"/>
          </a:solidFill>
        </p:spPr>
        <p:txBody>
          <a:bodyPr vert="horz" rtlCol="0" anchor="ctr">
            <a:normAutofit/>
          </a:bodyPr>
          <a:lstStyle>
            <a:lvl1pPr marL="0" lvl="0" indent="0">
              <a:buNone/>
              <a:defRPr lang="en-US" sz="1800" i="0" cap="none" dirty="0">
                <a:solidFill>
                  <a:schemeClr val="bg2"/>
                </a:solidFill>
                <a:latin typeface="+mn-lt"/>
              </a:defRPr>
            </a:lvl1pPr>
            <a:lvl2pPr marL="457200" lvl="1" indent="0">
              <a:buNone/>
              <a:defRPr lang="en-US" sz="2000" b="1" dirty="0">
                <a:latin typeface="+mn-lt"/>
              </a:defRPr>
            </a:lvl2pPr>
            <a:lvl3pPr marL="914400" lvl="2" indent="0">
              <a:buNone/>
              <a:defRPr lang="en-US" sz="1800" b="1" dirty="0">
                <a:latin typeface="+mn-lt"/>
              </a:defRPr>
            </a:lvl3pPr>
            <a:lvl4pPr marL="1371600" lvl="3" indent="0">
              <a:buNone/>
              <a:defRPr lang="en-US" sz="1600" b="1" dirty="0">
                <a:latin typeface="+mn-lt"/>
              </a:defRPr>
            </a:lvl4pPr>
            <a:lvl5pPr marL="1828800" lvl="4" indent="0">
              <a:buNone/>
              <a:defRPr lang="en-US" sz="1600" b="1" dirty="0">
                <a:latin typeface="+mn-lt"/>
              </a:defRPr>
            </a:lvl5pPr>
            <a:lvl6pPr marL="2286000" lvl="5" indent="0">
              <a:buNone/>
              <a:defRPr lang="en-US" sz="1600" b="1" dirty="0">
                <a:latin typeface="+mn-lt"/>
              </a:defRPr>
            </a:lvl6pPr>
            <a:lvl7pPr marL="2743200" lvl="6" indent="0">
              <a:buNone/>
              <a:defRPr lang="en-US" sz="1600" b="1" dirty="0">
                <a:latin typeface="+mn-lt"/>
              </a:defRPr>
            </a:lvl7pPr>
            <a:lvl8pPr marL="3200400" lvl="7" indent="0">
              <a:buNone/>
              <a:defRPr lang="en-US" sz="1600" b="1" dirty="0">
                <a:latin typeface="+mn-lt"/>
              </a:defRPr>
            </a:lvl8pPr>
            <a:lvl9pPr marL="3657600" lvl="8" indent="0">
              <a:buNone/>
              <a:defRPr lang="en-US" sz="1600" b="1" dirty="0"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2"/>
          </p:nvPr>
        </p:nvSpPr>
        <p:spPr>
          <a:xfrm>
            <a:off x="542925" y="1234290"/>
            <a:ext cx="2857500" cy="3259923"/>
          </a:xfrm>
        </p:spPr>
        <p:txBody>
          <a:bodyPr vert="horz" rtlCol="0"/>
          <a:lstStyle>
            <a:lvl1pPr lvl="0"/>
            <a:lvl2pPr lvl="1"/>
            <a:lvl3pPr lvl="2"/>
            <a:lvl4pPr lvl="3"/>
            <a:lvl5pPr lvl="4"/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idx="3"/>
          </p:nvPr>
        </p:nvSpPr>
        <p:spPr>
          <a:xfrm>
            <a:off x="5762625" y="568924"/>
            <a:ext cx="2857500" cy="622747"/>
          </a:xfrm>
          <a:prstGeom prst="rect">
            <a:avLst/>
          </a:prstGeom>
          <a:solidFill>
            <a:schemeClr val="accent1"/>
          </a:solidFill>
        </p:spPr>
        <p:txBody>
          <a:bodyPr vert="horz" rtlCol="0" anchor="ctr">
            <a:normAutofit/>
          </a:bodyPr>
          <a:lstStyle>
            <a:lvl1pPr marL="0" lvl="0" indent="0">
              <a:buNone/>
              <a:defRPr lang="en-US" sz="1800" i="0" cap="none" dirty="0">
                <a:solidFill>
                  <a:schemeClr val="bg2"/>
                </a:solidFill>
                <a:latin typeface="+mn-lt"/>
              </a:defRPr>
            </a:lvl1pPr>
            <a:lvl2pPr marL="457200" lvl="1" indent="0">
              <a:buNone/>
              <a:defRPr lang="en-US" sz="2000" b="1" dirty="0">
                <a:latin typeface="+mn-lt"/>
              </a:defRPr>
            </a:lvl2pPr>
            <a:lvl3pPr marL="914400" lvl="2" indent="0">
              <a:buNone/>
              <a:defRPr lang="en-US" sz="1800" b="1" dirty="0">
                <a:latin typeface="+mn-lt"/>
              </a:defRPr>
            </a:lvl3pPr>
            <a:lvl4pPr marL="1371600" lvl="3" indent="0">
              <a:buNone/>
              <a:defRPr lang="en-US" sz="1600" b="1" dirty="0">
                <a:latin typeface="+mn-lt"/>
              </a:defRPr>
            </a:lvl4pPr>
            <a:lvl5pPr marL="1828800" lvl="4" indent="0">
              <a:buNone/>
              <a:defRPr lang="en-US" sz="1600" b="1" dirty="0">
                <a:latin typeface="+mn-lt"/>
              </a:defRPr>
            </a:lvl5pPr>
            <a:lvl6pPr marL="2286000" lvl="5" indent="0">
              <a:buNone/>
              <a:defRPr lang="en-US" sz="1600" b="1" dirty="0">
                <a:latin typeface="+mn-lt"/>
              </a:defRPr>
            </a:lvl6pPr>
            <a:lvl7pPr marL="2743200" lvl="6" indent="0">
              <a:buNone/>
              <a:defRPr lang="en-US" sz="1600" b="1" dirty="0">
                <a:latin typeface="+mn-lt"/>
              </a:defRPr>
            </a:lvl7pPr>
            <a:lvl8pPr marL="3200400" lvl="7" indent="0">
              <a:buNone/>
              <a:defRPr lang="en-US" sz="1600" b="1" dirty="0">
                <a:latin typeface="+mn-lt"/>
              </a:defRPr>
            </a:lvl8pPr>
            <a:lvl9pPr marL="3657600" lvl="8" indent="0">
              <a:buNone/>
              <a:defRPr lang="en-US" sz="1600" b="1" dirty="0"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4"/>
          </p:nvPr>
        </p:nvSpPr>
        <p:spPr>
          <a:xfrm>
            <a:off x="5762625" y="1233866"/>
            <a:ext cx="2862083" cy="3257550"/>
          </a:xfrm>
        </p:spPr>
        <p:txBody>
          <a:bodyPr vert="horz" rtlCol="0"/>
          <a:lstStyle>
            <a:lvl1pPr lvl="0"/>
            <a:lvl2pPr lvl="1"/>
            <a:lvl3pPr lvl="2"/>
            <a:lvl4pPr lvl="3"/>
            <a:lvl5pPr lvl="4"/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vert="horz" rtlCol="0"/>
          <a:lstStyle>
            <a:lvl1pPr lvl="0"/>
          </a:lstStyle>
          <a:p>
            <a:fld id="{18D3F68A-4BCF-4DFA-A858-971153493371}" type="slidenum">
              <a:rPr/>
            </a:fld>
            <a:endParaRPr lang="en-US" dirty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vert="horz" rtlCol="0"/>
          <a:lstStyle>
            <a:lvl1pPr lvl="0"/>
          </a:lstStyle>
          <a:p>
            <a:r>
              <a:rPr lang="en-US" dirty="0"/>
              <a:t>Jishnu P, CSE Dept, ASE</a:t>
            </a:r>
            <a:endParaRPr lang="en-US" dirty="0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 vert="horz" rtlCol="0"/>
          <a:lstStyle>
            <a:lvl1pPr lvl="0"/>
          </a:lstStyle>
          <a:p>
            <a:fld id="{15CA8DE1-5DBE-4567-BBA8-932452F2B28B}" type="datetime4">
              <a:rPr/>
            </a:fld>
            <a:endParaRPr lang="en-US" dirty="0"/>
          </a:p>
        </p:txBody>
      </p:sp>
    </p:spTree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4875" y="2219325"/>
            <a:ext cx="7330866" cy="704850"/>
          </a:xfrm>
          <a:prstGeom prst="rect">
            <a:avLst/>
          </a:prstGeom>
        </p:spPr>
        <p:txBody>
          <a:bodyPr vert="horz" rtlCol="0" anchor="ctr"/>
          <a:lstStyle>
            <a:lvl1pPr lvl="0" algn="ctr">
              <a:lnSpc>
                <a:spcPct val="100000"/>
              </a:lnSpc>
              <a:defRPr lang="en-US" sz="4000" cap="all" spc="150" dirty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rtlCol="0"/>
          <a:lstStyle>
            <a:lvl1pPr lvl="0"/>
          </a:lstStyle>
          <a:p>
            <a:fld id="{F3F1349A-1FCD-459C-BBB0-50B0E36C28AC}" type="slidenum">
              <a:rPr/>
            </a:fld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vert="horz" rtlCol="0"/>
          <a:lstStyle>
            <a:lvl1pPr lvl="0"/>
          </a:lstStyle>
          <a:p>
            <a:r>
              <a:rPr lang="en-US" dirty="0"/>
              <a:t>Jishnu P, CSE Dept, ASE</a:t>
            </a:r>
            <a:endParaRPr lang="en-US" dirty="0"/>
          </a:p>
        </p:txBody>
      </p:sp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/>
        <p:txBody>
          <a:bodyPr vert="horz" rtlCol="0"/>
          <a:lstStyle>
            <a:lvl1pPr lvl="0"/>
          </a:lstStyle>
          <a:p>
            <a:fld id="{5FD966F5-F961-488C-A38C-6581085F7676}" type="datetime4">
              <a:rPr/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 l="410"/>
          <a:stretch>
            <a:fillRect/>
          </a:stretch>
        </p:blipFill>
        <p:spPr>
          <a:xfrm flipV="1">
            <a:off x="2812066" y="3724275"/>
            <a:ext cx="6331933" cy="11735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 l="410"/>
          <a:stretch>
            <a:fillRect/>
          </a:stretch>
        </p:blipFill>
        <p:spPr>
          <a:xfrm flipH="1">
            <a:off x="0" y="219075"/>
            <a:ext cx="6331933" cy="1173506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rtlCol="0"/>
          <a:lstStyle>
            <a:lvl1pPr lvl="0"/>
          </a:lstStyle>
          <a:p>
            <a:fld id="{316B4CF8-8AA6-472B-B24B-B11E26BAE159}" type="slidenum">
              <a:rPr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vert="horz" rtlCol="0"/>
          <a:lstStyle>
            <a:lvl1pPr lvl="0"/>
          </a:lstStyle>
          <a:p>
            <a:r>
              <a:rPr lang="en-US" dirty="0"/>
              <a:t>Jishnu P, CSE Dept, ASE</a:t>
            </a:r>
            <a:endParaRPr lang="en-US" dirty="0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 vert="horz" rtlCol="0"/>
          <a:lstStyle>
            <a:lvl1pPr lvl="0"/>
          </a:lstStyle>
          <a:p>
            <a:fld id="{669DE9B1-288C-416B-BC59-40F13CAB42DE}" type="datetime4">
              <a:rPr/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l="750"/>
          <a:stretch>
            <a:fillRect/>
          </a:stretch>
        </p:blipFill>
        <p:spPr>
          <a:xfrm>
            <a:off x="5853690" y="0"/>
            <a:ext cx="3290309" cy="6609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 l="750"/>
          <a:stretch>
            <a:fillRect/>
          </a:stretch>
        </p:blipFill>
        <p:spPr>
          <a:xfrm flipH="1" flipV="1">
            <a:off x="0" y="4473814"/>
            <a:ext cx="3290309" cy="660991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s 1"/>
          <p:cNvSpPr/>
          <p:nvPr/>
        </p:nvSpPr>
        <p:spPr>
          <a:xfrm>
            <a:off x="571500" y="0"/>
            <a:ext cx="2552700" cy="51429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3" name="Straight Connector 9"/>
          <p:cNvCxnSpPr/>
          <p:nvPr/>
        </p:nvCxnSpPr>
        <p:spPr>
          <a:xfrm rot="10800000" flipH="1">
            <a:off x="3463781" y="1343025"/>
            <a:ext cx="5124450" cy="0"/>
          </a:xfrm>
          <a:prstGeom prst="line">
            <a:avLst/>
          </a:prstGeom>
          <a:ln w="6350">
            <a:solidFill>
              <a:schemeClr val="accent1">
                <a:alpha val="100000"/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45407" y="314325"/>
            <a:ext cx="5127093" cy="1000125"/>
          </a:xfrm>
          <a:prstGeom prst="rect">
            <a:avLst/>
          </a:prstGeom>
        </p:spPr>
        <p:txBody>
          <a:bodyPr vert="horz" rtlCol="0"/>
          <a:lstStyle>
            <a:lvl1pPr lvl="0"/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44591" y="1380137"/>
            <a:ext cx="5127908" cy="3181668"/>
          </a:xfrm>
        </p:spPr>
        <p:txBody>
          <a:bodyPr vert="horz" rtlCol="0"/>
          <a:lstStyle>
            <a:lvl1pPr lvl="0"/>
            <a:lvl2pPr lvl="1"/>
            <a:lvl3pPr lvl="2"/>
            <a:lvl4pPr lvl="3"/>
            <a:lvl5pPr lvl="4"/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idx="2"/>
          </p:nvPr>
        </p:nvSpPr>
        <p:spPr>
          <a:xfrm>
            <a:off x="737532" y="374676"/>
            <a:ext cx="2220634" cy="4196724"/>
          </a:xfrm>
          <a:ln w="9525" cap="flat">
            <a:solidFill>
              <a:schemeClr val="bg1"/>
            </a:solidFill>
            <a:prstDash val="solid"/>
            <a:round/>
          </a:ln>
        </p:spPr>
        <p:txBody>
          <a:bodyPr vert="horz" lIns="91440" tIns="93600" rIns="91440" bIns="45720" rtlCol="0" anchor="t">
            <a:normAutofit/>
          </a:bodyPr>
          <a:lstStyle>
            <a:lvl1pPr marL="0" lvl="0" indent="0">
              <a:lnSpc>
                <a:spcPct val="125000"/>
              </a:lnSpc>
              <a:buNone/>
              <a:defRPr lang="en-US" cap="all" dirty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rtlCol="0"/>
          <a:lstStyle>
            <a:lvl1pPr lvl="0"/>
          </a:lstStyle>
          <a:p>
            <a:fld id="{B898DBE3-D019-4DEA-AC37-D14073A96A7B}" type="slidenum">
              <a:rPr/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vert="horz" rtlCol="0"/>
          <a:lstStyle>
            <a:lvl1pPr lvl="0"/>
          </a:lstStyle>
          <a:p>
            <a:r>
              <a:rPr lang="en-US" dirty="0"/>
              <a:t>Jishnu P, CSE Dept, ASE</a:t>
            </a:r>
            <a:endParaRPr lang="en-US" dirty="0"/>
          </a:p>
        </p:txBody>
      </p:sp>
      <p:sp>
        <p:nvSpPr>
          <p:cNvPr id="9" name="Date Placeholder 1"/>
          <p:cNvSpPr>
            <a:spLocks noGrp="1"/>
          </p:cNvSpPr>
          <p:nvPr>
            <p:ph type="dt" sz="half" idx="10"/>
          </p:nvPr>
        </p:nvSpPr>
        <p:spPr/>
        <p:txBody>
          <a:bodyPr vert="horz" rtlCol="0"/>
          <a:lstStyle>
            <a:lvl1pPr lvl="0"/>
          </a:lstStyle>
          <a:p>
            <a:fld id="{C8585BB0-82FA-44EB-BC85-1F5E91FBEB3A}" type="datetime4">
              <a:rPr/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rcRect l="750"/>
          <a:stretch>
            <a:fillRect/>
          </a:stretch>
        </p:blipFill>
        <p:spPr>
          <a:xfrm>
            <a:off x="5853690" y="0"/>
            <a:ext cx="3290309" cy="660991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rtlCol="0"/>
          <a:lstStyle>
            <a:lvl1pPr lvl="0"/>
          </a:lstStyle>
          <a:p>
            <a:fld id="{9FA63512-7AC2-4B6B-B360-3F6FEAB81A4F}" type="slidenum">
              <a:rPr/>
            </a:fld>
            <a:endParaRPr lang="en-US" dirty="0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vert="horz" rtlCol="0"/>
          <a:lstStyle>
            <a:lvl1pPr lvl="0"/>
          </a:lstStyle>
          <a:p>
            <a:r>
              <a:rPr lang="en-US" dirty="0"/>
              <a:t>Jishnu P, CSE Dept, ASE</a:t>
            </a:r>
            <a:endParaRPr lang="en-US" dirty="0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 vert="horz" rtlCol="0"/>
          <a:lstStyle>
            <a:lvl1pPr lvl="0"/>
          </a:lstStyle>
          <a:p>
            <a:fld id="{4F6EC652-671C-4467-AB66-7B715B64B46E}" type="datetime4">
              <a:rPr/>
            </a:fld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/>
          </p:nvPr>
        </p:nvSpPr>
        <p:spPr>
          <a:xfrm>
            <a:off x="3828390" y="1371600"/>
            <a:ext cx="4744109" cy="3181350"/>
          </a:xfrm>
        </p:spPr>
        <p:txBody>
          <a:bodyPr vert="horz" lIns="91440" tIns="93600" rIns="91440" bIns="45720" rtlCol="0" anchor="t">
            <a:normAutofit/>
          </a:bodyPr>
          <a:lstStyle>
            <a:lvl1pPr marL="0" lvl="0" indent="0">
              <a:lnSpc>
                <a:spcPct val="100000"/>
              </a:lnSpc>
              <a:buNone/>
              <a:defRPr lang="en-US" sz="1600" dirty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idx="1"/>
          </p:nvPr>
        </p:nvSpPr>
        <p:spPr>
          <a:xfrm>
            <a:off x="3828390" y="317763"/>
            <a:ext cx="4742470" cy="995975"/>
          </a:xfrm>
          <a:prstGeom prst="rect">
            <a:avLst/>
          </a:prstGeom>
        </p:spPr>
        <p:txBody>
          <a:bodyPr vert="horz" rtlCol="0"/>
          <a:lstStyle>
            <a:lvl1pPr lvl="0"/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2"/>
          </p:nvPr>
        </p:nvSpPr>
        <p:spPr>
          <a:xfrm>
            <a:off x="0" y="0"/>
            <a:ext cx="3603599" cy="5142900"/>
          </a:xfrm>
          <a:ln w="38100">
            <a:noFill/>
            <a:miter lim="800000"/>
          </a:ln>
        </p:spPr>
        <p:txBody>
          <a:bodyPr vert="horz" rtlCol="0"/>
          <a:lstStyle/>
          <a:p>
            <a:r>
              <a:rPr lang="en-US" dirty="0"/>
              <a:t>Click icon to add picture</a:t>
            </a:r>
            <a:endParaRPr lang="en-US" dirty="0"/>
          </a:p>
        </p:txBody>
      </p:sp>
      <p:cxnSp>
        <p:nvCxnSpPr>
          <p:cNvPr id="8" name="Straight Connector 4"/>
          <p:cNvCxnSpPr/>
          <p:nvPr/>
        </p:nvCxnSpPr>
        <p:spPr>
          <a:xfrm rot="10800000" flipH="1" flipV="1">
            <a:off x="3818795" y="1343025"/>
            <a:ext cx="4778291" cy="0"/>
          </a:xfrm>
          <a:prstGeom prst="line">
            <a:avLst/>
          </a:prstGeom>
          <a:ln w="6350">
            <a:solidFill>
              <a:schemeClr val="accent1">
                <a:alpha val="100000"/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rcRect l="750"/>
          <a:stretch>
            <a:fillRect/>
          </a:stretch>
        </p:blipFill>
        <p:spPr>
          <a:xfrm>
            <a:off x="5853690" y="0"/>
            <a:ext cx="3290309" cy="6609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rcRect l="750"/>
          <a:stretch>
            <a:fillRect/>
          </a:stretch>
        </p:blipFill>
        <p:spPr>
          <a:xfrm flipH="1" flipV="1">
            <a:off x="0" y="4473814"/>
            <a:ext cx="3290309" cy="660991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3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1500" y="572099"/>
            <a:ext cx="8001000" cy="6241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0" y="1276350"/>
            <a:ext cx="8001000" cy="3289226"/>
          </a:xfrm>
          <a:prstGeom prst="rect">
            <a:avLst/>
          </a:prstGeom>
        </p:spPr>
        <p:txBody>
          <a:bodyPr vert="horz" lIns="91440" tIns="9360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23448" y="4761638"/>
            <a:ext cx="2450148" cy="285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lvl="0" algn="r">
              <a:defRPr lang="en-US" sz="600" i="0" dirty="0">
                <a:solidFill>
                  <a:schemeClr val="tx1"/>
                </a:solidFill>
                <a:latin typeface="+mn-lt"/>
              </a:defRPr>
            </a:lvl1pPr>
          </a:lstStyle>
          <a:p>
            <a:fld id="{95356482-2F84-4D33-B594-5AC6ABA20BDD}" type="slidenum">
              <a:rPr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71233"/>
            <a:ext cx="2895600" cy="285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lvl="0" algn="ctr">
              <a:defRPr lang="en-US" sz="600" i="0" dirty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Jishnu P, CSE Dept, ASE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70403" y="4771233"/>
            <a:ext cx="2462604" cy="285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lvl="0" algn="l">
              <a:defRPr lang="en-US" sz="600" i="0" dirty="0">
                <a:solidFill>
                  <a:schemeClr val="tx1"/>
                </a:solidFill>
                <a:latin typeface="+mn-lt"/>
              </a:defRPr>
            </a:lvl1pPr>
          </a:lstStyle>
          <a:p>
            <a:fld id="{D96ADD1D-09EB-40A1-8DBE-CA9567EB8DEE}" type="datetime4">
              <a:rPr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lvl="0" algn="l" rtl="0">
        <a:lnSpc>
          <a:spcPct val="100000"/>
        </a:lnSpc>
        <a:spcBef>
          <a:spcPct val="0"/>
        </a:spcBef>
        <a:buNone/>
        <a:defRPr lang="en-US" sz="3200" b="1" i="0" cap="all" dirty="0">
          <a:solidFill>
            <a:schemeClr val="tx2"/>
          </a:solidFill>
          <a:latin typeface="+mj-lt"/>
        </a:defRPr>
      </a:lvl1pPr>
    </p:titleStyle>
    <p:bodyStyle>
      <a:lvl1pPr marL="342900" lvl="0" indent="-342900" algn="l" rtl="0">
        <a:lnSpc>
          <a:spcPct val="100000"/>
        </a:lnSpc>
        <a:spcBef>
          <a:spcPts val="1200"/>
        </a:spcBef>
        <a:buClr>
          <a:schemeClr val="accent1"/>
        </a:buClr>
        <a:buFont typeface="Arial" panose="020B0604020202020204"/>
        <a:buChar char="•"/>
        <a:defRPr lang="en-US" sz="1800" i="0" dirty="0">
          <a:solidFill>
            <a:schemeClr val="tx1"/>
          </a:solidFill>
          <a:latin typeface="+mn-lt"/>
        </a:defRPr>
      </a:lvl1pPr>
      <a:lvl2pPr marL="742950" lvl="1" indent="-285750" algn="l" rtl="0">
        <a:lnSpc>
          <a:spcPct val="100000"/>
        </a:lnSpc>
        <a:spcBef>
          <a:spcPts val="300"/>
        </a:spcBef>
        <a:buClr>
          <a:schemeClr val="tx1">
            <a:lumMod val="50000"/>
            <a:lumOff val="50000"/>
          </a:schemeClr>
        </a:buClr>
        <a:buFont typeface="Arial" panose="020B0604020202020204"/>
        <a:buChar char="•"/>
        <a:defRPr lang="en-US" sz="1600" i="0" dirty="0">
          <a:solidFill>
            <a:schemeClr val="tx1"/>
          </a:solidFill>
          <a:latin typeface="+mn-lt"/>
        </a:defRPr>
      </a:lvl2pPr>
      <a:lvl3pPr marL="1143000" lvl="2" indent="-228600" algn="l" rtl="0">
        <a:lnSpc>
          <a:spcPct val="100000"/>
        </a:lnSpc>
        <a:spcBef>
          <a:spcPts val="300"/>
        </a:spcBef>
        <a:buClr>
          <a:schemeClr val="tx1">
            <a:lumMod val="50000"/>
            <a:lumOff val="50000"/>
          </a:schemeClr>
        </a:buClr>
        <a:buFont typeface="Arial" panose="020B0604020202020204"/>
        <a:buChar char="•"/>
        <a:defRPr lang="en-US" sz="1400" i="0" dirty="0">
          <a:solidFill>
            <a:schemeClr val="tx1"/>
          </a:solidFill>
          <a:latin typeface="+mn-lt"/>
        </a:defRPr>
      </a:lvl3pPr>
      <a:lvl4pPr marL="1600200" lvl="3" indent="-228600" algn="l" rtl="0">
        <a:lnSpc>
          <a:spcPct val="100000"/>
        </a:lnSpc>
        <a:spcBef>
          <a:spcPts val="300"/>
        </a:spcBef>
        <a:buClr>
          <a:schemeClr val="tx1">
            <a:lumMod val="50000"/>
            <a:lumOff val="50000"/>
          </a:schemeClr>
        </a:buClr>
        <a:buFont typeface="Arial" panose="020B0604020202020204"/>
        <a:buChar char="•"/>
        <a:defRPr lang="en-US" sz="1200" i="0" dirty="0">
          <a:solidFill>
            <a:schemeClr val="tx1"/>
          </a:solidFill>
          <a:latin typeface="+mn-lt"/>
        </a:defRPr>
      </a:lvl4pPr>
      <a:lvl5pPr marL="2057400" lvl="4" indent="-228600" algn="l" rtl="0">
        <a:lnSpc>
          <a:spcPct val="100000"/>
        </a:lnSpc>
        <a:spcBef>
          <a:spcPts val="300"/>
        </a:spcBef>
        <a:buClr>
          <a:schemeClr val="tx1">
            <a:lumMod val="50000"/>
            <a:lumOff val="50000"/>
          </a:schemeClr>
        </a:buClr>
        <a:buFont typeface="Arial" panose="020B0604020202020204"/>
        <a:buChar char="•"/>
        <a:defRPr lang="en-US" sz="1100" i="0" dirty="0">
          <a:solidFill>
            <a:schemeClr val="tx1"/>
          </a:solidFill>
          <a:latin typeface="+mn-lt"/>
        </a:defRPr>
      </a:lvl5pPr>
      <a:lvl6pPr marL="2514600" lvl="5" indent="-228600" algn="l" rtl="0">
        <a:spcBef>
          <a:spcPct val="20000"/>
        </a:spcBef>
        <a:buFont typeface="Arial" panose="020B0604020202020204"/>
        <a:buChar char="-"/>
        <a:defRPr lang="en-US" sz="1100" i="0" dirty="0">
          <a:solidFill>
            <a:schemeClr val="tx1"/>
          </a:solidFill>
          <a:latin typeface="+mn-lt"/>
        </a:defRPr>
      </a:lvl6pPr>
      <a:lvl7pPr marL="2971800" lvl="6" indent="-228600" algn="l" rtl="0">
        <a:spcBef>
          <a:spcPct val="20000"/>
        </a:spcBef>
        <a:buFont typeface="Arial" panose="020B0604020202020204"/>
        <a:buChar char="-"/>
        <a:defRPr lang="en-US" sz="1100" i="0" dirty="0">
          <a:solidFill>
            <a:schemeClr val="tx1"/>
          </a:solidFill>
          <a:latin typeface="+mn-lt"/>
        </a:defRPr>
      </a:lvl7pPr>
      <a:lvl8pPr marL="3429000" lvl="7" indent="-228600" algn="l" rtl="0">
        <a:spcBef>
          <a:spcPct val="20000"/>
        </a:spcBef>
        <a:buFont typeface="Arial" panose="020B0604020202020204"/>
        <a:buChar char="-"/>
        <a:defRPr lang="en-US" sz="1100" i="0" dirty="0">
          <a:solidFill>
            <a:schemeClr val="tx1"/>
          </a:solidFill>
          <a:latin typeface="+mn-lt"/>
        </a:defRPr>
      </a:lvl8pPr>
      <a:lvl9pPr marL="3886200" lvl="8" indent="-228600" algn="l" rtl="0">
        <a:spcBef>
          <a:spcPct val="20000"/>
        </a:spcBef>
        <a:buFont typeface="Arial" panose="020B0604020202020204"/>
        <a:buChar char="-"/>
        <a:defRPr lang="en-US" sz="1100" i="0" dirty="0">
          <a:solidFill>
            <a:schemeClr val="tx1"/>
          </a:solidFill>
          <a:latin typeface="+mn-lt"/>
        </a:defRPr>
      </a:lvl9pPr>
    </p:bodyStyle>
    <p:otherStyle>
      <a:lvl1pPr marL="0" lvl="0" algn="l" rtl="0">
        <a:defRPr lang="en-US" sz="1800" dirty="0">
          <a:solidFill>
            <a:schemeClr val="tx1"/>
          </a:solidFill>
          <a:latin typeface="+mn-lt"/>
        </a:defRPr>
      </a:lvl1pPr>
      <a:lvl2pPr marL="457200" lvl="1" algn="l" rtl="0">
        <a:defRPr lang="en-US" sz="1800" dirty="0">
          <a:solidFill>
            <a:schemeClr val="tx1"/>
          </a:solidFill>
          <a:latin typeface="+mn-lt"/>
        </a:defRPr>
      </a:lvl2pPr>
      <a:lvl3pPr marL="914400" lvl="2" algn="l" rtl="0">
        <a:defRPr lang="en-US" sz="1800" dirty="0">
          <a:solidFill>
            <a:schemeClr val="tx1"/>
          </a:solidFill>
          <a:latin typeface="+mn-lt"/>
        </a:defRPr>
      </a:lvl3pPr>
      <a:lvl4pPr marL="1371600" lvl="3" algn="l" rtl="0">
        <a:defRPr lang="en-US" sz="1800" dirty="0">
          <a:solidFill>
            <a:schemeClr val="tx1"/>
          </a:solidFill>
          <a:latin typeface="+mn-lt"/>
        </a:defRPr>
      </a:lvl4pPr>
      <a:lvl5pPr marL="1828800" lvl="4" algn="l" rtl="0">
        <a:defRPr lang="en-US" sz="1800" dirty="0">
          <a:solidFill>
            <a:schemeClr val="tx1"/>
          </a:solidFill>
          <a:latin typeface="+mn-lt"/>
        </a:defRPr>
      </a:lvl5pPr>
      <a:lvl6pPr marL="2286000" lvl="5" algn="l" rtl="0">
        <a:defRPr lang="en-US" sz="1800" dirty="0">
          <a:solidFill>
            <a:schemeClr val="tx1"/>
          </a:solidFill>
          <a:latin typeface="+mn-lt"/>
        </a:defRPr>
      </a:lvl6pPr>
      <a:lvl7pPr marL="2743200" lvl="6" algn="l" rtl="0">
        <a:defRPr lang="en-US" sz="1800" dirty="0">
          <a:solidFill>
            <a:schemeClr val="tx1"/>
          </a:solidFill>
          <a:latin typeface="+mn-lt"/>
        </a:defRPr>
      </a:lvl7pPr>
      <a:lvl8pPr marL="3200400" lvl="7" algn="l" rtl="0">
        <a:defRPr lang="en-US" sz="1800" dirty="0">
          <a:solidFill>
            <a:schemeClr val="tx1"/>
          </a:solidFill>
          <a:latin typeface="+mn-lt"/>
        </a:defRPr>
      </a:lvl8pPr>
      <a:lvl9pPr marL="3657600" lvl="8" algn="l" rtl="0">
        <a:defRPr lang="en-US" sz="1800" dirty="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jpeg"/><Relationship Id="rId2" Type="http://schemas.openxmlformats.org/officeDocument/2006/relationships/hyperlink" Target="https://developers.google.com/machine-learning/gan/gan_structure" TargetMode="Externa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5.jpeg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1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5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5.jpe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hyperlink" Target="https://www.geeksforgeeks.org/modal-collapse-in-gans/" TargetMode="External"/><Relationship Id="rId4" Type="http://schemas.openxmlformats.org/officeDocument/2006/relationships/hyperlink" Target="https://theaisummer.com/gan-computer-vision/" TargetMode="External"/><Relationship Id="rId3" Type="http://schemas.openxmlformats.org/officeDocument/2006/relationships/hyperlink" Target="https://www.youtube.com/watch?v=9JpdAg6uMXs" TargetMode="External"/><Relationship Id="rId2" Type="http://schemas.openxmlformats.org/officeDocument/2006/relationships/hyperlink" Target="https://medium.com/@jonathan_hui/gan-gan-series-2d279f906e7b" TargetMode="External"/><Relationship Id="rId1" Type="http://schemas.openxmlformats.org/officeDocument/2006/relationships/hyperlink" Target="https://machinelearningmastery.com/generative_adversarial_networks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D1E0222-897C-4078-9EF3-B25C87AD54C8}" type="slidenum">
              <a:rPr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9E66F6-2E99-481B-BEE4-BA532DE827E3}" type="datetime4">
              <a:rPr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86385" y="793750"/>
            <a:ext cx="772541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sz="2800" b="1">
                <a:solidFill>
                  <a:schemeClr val="accent6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Enhanced Shadow Removal  </a:t>
            </a:r>
            <a:r>
              <a:rPr lang="en-GB" sz="2800" b="1">
                <a:solidFill>
                  <a:schemeClr val="accent6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for Surveillance Systems</a:t>
            </a:r>
            <a:endParaRPr lang="en-US" sz="2800" b="1" dirty="0">
              <a:solidFill>
                <a:schemeClr val="accent6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endParaRPr lang="en-US" sz="2800" b="1" dirty="0">
              <a:solidFill>
                <a:schemeClr val="accent6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6755765" y="287655"/>
            <a:ext cx="2299970" cy="59372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2319020" y="1835150"/>
            <a:ext cx="54933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00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                   </a:t>
            </a:r>
            <a:r>
              <a:rPr lang="en-US" sz="2000">
                <a:solidFill>
                  <a:schemeClr val="accent6"/>
                </a:solidFill>
                <a:latin typeface="Times New Roman" panose="02020603050405020304" charset="0"/>
                <a:cs typeface="Times New Roman" panose="02020603050405020304" charset="0"/>
              </a:rPr>
              <a:t>Jishnu P</a:t>
            </a:r>
            <a:endParaRPr lang="en-US" sz="2000">
              <a:solidFill>
                <a:schemeClr val="accent6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000">
                <a:solidFill>
                  <a:schemeClr val="accent6"/>
                </a:solidFill>
                <a:latin typeface="Times New Roman" panose="02020603050405020304" charset="0"/>
                <a:cs typeface="Times New Roman" panose="02020603050405020304" charset="0"/>
              </a:rPr>
              <a:t>          CB.EN.P2AID19017</a:t>
            </a:r>
            <a:endParaRPr lang="en-US" sz="2000">
              <a:solidFill>
                <a:schemeClr val="accent6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000">
                <a:solidFill>
                  <a:schemeClr val="accent6"/>
                </a:solidFill>
                <a:latin typeface="Times New Roman" panose="02020603050405020304" charset="0"/>
                <a:cs typeface="Times New Roman" panose="02020603050405020304" charset="0"/>
              </a:rPr>
              <a:t>M Tech (AID) 2019 - 2021 Batch</a:t>
            </a:r>
            <a:endParaRPr lang="en-US" sz="2000">
              <a:solidFill>
                <a:schemeClr val="accent6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2697480" y="2958465"/>
            <a:ext cx="29032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EC0C0"/>
              </a:buClr>
              <a:buSzPts val="1100"/>
              <a:buFont typeface="Arial" panose="020B0604020202020204"/>
              <a:buNone/>
            </a:pPr>
            <a:r>
              <a:rPr lang="en-GB" sz="2000" b="1">
                <a:solidFill>
                  <a:schemeClr val="accent6"/>
                </a:solidFill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Guided By:</a:t>
            </a:r>
            <a:endParaRPr sz="2000" b="1">
              <a:solidFill>
                <a:schemeClr val="accent6"/>
              </a:solidFill>
              <a:latin typeface="Times New Roman" panose="02020603050405020304" charset="0"/>
              <a:ea typeface="Times New Roman" panose="02020603050405020304"/>
              <a:cs typeface="Times New Roman" panose="02020603050405020304" charset="0"/>
              <a:sym typeface="Times New Roman" panose="020206030504050203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EC0C0"/>
              </a:buClr>
              <a:buSzPts val="1100"/>
              <a:buFont typeface="Arial" panose="020B0604020202020204"/>
              <a:buNone/>
            </a:pPr>
            <a:r>
              <a:rPr sz="2000">
                <a:solidFill>
                  <a:schemeClr val="accent6"/>
                </a:solidFill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Dr. Rajathilagam B</a:t>
            </a:r>
            <a:endParaRPr sz="2000">
              <a:solidFill>
                <a:schemeClr val="accent6"/>
              </a:solidFill>
              <a:latin typeface="Times New Roman" panose="02020603050405020304" charset="0"/>
              <a:ea typeface="Times New Roman" panose="02020603050405020304"/>
              <a:cs typeface="Times New Roman" panose="02020603050405020304" charset="0"/>
              <a:sym typeface="Times New Roman" panose="020206030504050203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EC0C0"/>
              </a:buClr>
              <a:buSzPts val="1100"/>
              <a:buFont typeface="Arial" panose="020B0604020202020204"/>
              <a:buNone/>
            </a:pPr>
            <a:r>
              <a:rPr lang="en-GB" sz="2000">
                <a:solidFill>
                  <a:schemeClr val="accent6"/>
                </a:solidFill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Associate Professor</a:t>
            </a:r>
            <a:endParaRPr lang="en-GB" sz="2000">
              <a:solidFill>
                <a:schemeClr val="accent6"/>
              </a:solidFill>
              <a:latin typeface="Times New Roman" panose="02020603050405020304" charset="0"/>
              <a:ea typeface="Times New Roman" panose="02020603050405020304"/>
              <a:cs typeface="Times New Roman" panose="02020603050405020304" charset="0"/>
              <a:sym typeface="Times New Roman" panose="02020603050405020304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1411605" y="3871595"/>
            <a:ext cx="59055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sz="2000">
                <a:solidFill>
                  <a:schemeClr val="accent6"/>
                </a:solidFill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Department of Computer Science and Engineering</a:t>
            </a:r>
            <a:endParaRPr sz="2000">
              <a:solidFill>
                <a:schemeClr val="accent6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Jishnu P, CSE Dept, ASE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>
            <a:normAutofit lnSpcReduction="20000"/>
          </a:bodyPr>
          <a:p>
            <a:r>
              <a:rPr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Explore existing GAN models and find out areas for improvements.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Ensuring the higher quality in shadowless image by using efficient evaluation metric and enhanced architecture.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1"/>
          </p:nvPr>
        </p:nvSpPr>
        <p:spPr/>
        <p:txBody>
          <a:bodyPr/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challenges 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D1E0222-897C-4078-9EF3-B25C87AD54C8}" type="slidenum">
              <a:rPr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9E66F6-2E99-481B-BEE4-BA532DE827E3}" type="datetime4">
              <a:rPr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95250" y="72707"/>
            <a:ext cx="2638863" cy="653024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Jishnu P, CSE Dept, ASE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5" y="2679065"/>
            <a:ext cx="1171575" cy="2082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990" y="2679700"/>
            <a:ext cx="1143000" cy="20923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105" y="2679065"/>
            <a:ext cx="1143000" cy="2082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2085" y="2680335"/>
            <a:ext cx="1143000" cy="209169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1216025" y="2433955"/>
            <a:ext cx="12839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Shadowed image</a:t>
            </a:r>
            <a:endParaRPr lang="en-US" sz="12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2586990" y="2433955"/>
            <a:ext cx="13017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DeshadowNet</a:t>
            </a:r>
            <a:endParaRPr lang="en-US" sz="12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3888105" y="2433955"/>
            <a:ext cx="10706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ST-GAN</a:t>
            </a:r>
            <a:endParaRPr lang="en-US" sz="12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5252085" y="2433955"/>
            <a:ext cx="13646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RIS-GAN</a:t>
            </a:r>
            <a:endParaRPr 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200"/>
          </a:p>
        </p:txBody>
      </p:sp>
      <p:sp>
        <p:nvSpPr>
          <p:cNvPr id="17" name="Left Arrow 16"/>
          <p:cNvSpPr/>
          <p:nvPr/>
        </p:nvSpPr>
        <p:spPr>
          <a:xfrm>
            <a:off x="6781800" y="3486150"/>
            <a:ext cx="381000" cy="228600"/>
          </a:xfrm>
          <a:prstGeom prst="leftArrow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rtlCol="0" anchor="ctr"/>
          <a:p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7332345" y="3370580"/>
            <a:ext cx="1539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>
                <a:latin typeface="Times New Roman" panose="02020603050405020304" charset="0"/>
                <a:cs typeface="Times New Roman" panose="02020603050405020304" charset="0"/>
              </a:rPr>
              <a:t>Results of existing models[2]</a:t>
            </a:r>
            <a:endParaRPr lang="en-US" sz="12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 idx="1"/>
          </p:nvPr>
        </p:nvSpPr>
        <p:spPr/>
        <p:txBody>
          <a:bodyPr/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GAN architecture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122178" y="4771163"/>
            <a:ext cx="2450148" cy="285750"/>
          </a:xfrm>
        </p:spPr>
        <p:txBody>
          <a:bodyPr/>
          <a:p>
            <a:fld id="{4D1E0222-897C-4078-9EF3-B25C87AD54C8}" type="slidenum">
              <a:rPr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Jishnu P, CSE Dept, ASE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9E66F6-2E99-481B-BEE4-BA532DE827E3}" type="datetime4">
              <a:rPr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0" name="Content Placeholder 9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741045" y="1301750"/>
            <a:ext cx="6619875" cy="300990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1678940" y="4388485"/>
            <a:ext cx="49758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>
                <a:latin typeface="Times New Roman" panose="02020603050405020304" charset="0"/>
                <a:cs typeface="Times New Roman" panose="02020603050405020304" charset="0"/>
                <a:hlinkClick r:id="rId2" action="ppaction://hlinkfile"/>
              </a:rPr>
              <a:t>https://developers.google.com/machine-learning/gan/gan_structure</a:t>
            </a:r>
            <a:endParaRPr lang="en-US" sz="1400">
              <a:latin typeface="Times New Roman" panose="02020603050405020304" charset="0"/>
              <a:cs typeface="Times New Roman" panose="02020603050405020304" charset="0"/>
              <a:hlinkClick r:id="rId2" action="ppaction://hlinkfile"/>
            </a:endParaRPr>
          </a:p>
        </p:txBody>
      </p:sp>
      <p:pic>
        <p:nvPicPr>
          <p:cNvPr id="12" name="Content Placeholder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765" y="287655"/>
            <a:ext cx="2299970" cy="5937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 idx="1"/>
          </p:nvPr>
        </p:nvSpPr>
        <p:spPr/>
        <p:txBody>
          <a:bodyPr/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Proposed Architecture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D1E0222-897C-4078-9EF3-B25C87AD54C8}" type="slidenum">
              <a:rPr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9E66F6-2E99-481B-BEE4-BA532DE827E3}" type="datetime4">
              <a:rPr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5765" y="287655"/>
            <a:ext cx="2299970" cy="593725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Jishnu P, CSE Dept, ASE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4502785" y="2418715"/>
            <a:ext cx="10579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>
                <a:latin typeface="Times New Roman" panose="02020603050405020304" charset="0"/>
                <a:cs typeface="Times New Roman" panose="02020603050405020304" charset="0"/>
              </a:rPr>
              <a:t>Fake image</a:t>
            </a:r>
            <a:endParaRPr lang="en-US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15" y="1196340"/>
            <a:ext cx="7365365" cy="33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 Box 14"/>
          <p:cNvSpPr txBox="1"/>
          <p:nvPr/>
        </p:nvSpPr>
        <p:spPr>
          <a:xfrm>
            <a:off x="3305810" y="3926840"/>
            <a:ext cx="11969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>
                <a:latin typeface="Times New Roman" panose="02020603050405020304" charset="0"/>
                <a:cs typeface="Times New Roman" panose="02020603050405020304" charset="0"/>
              </a:rPr>
              <a:t>Real Image</a:t>
            </a:r>
            <a:endParaRPr lang="en-US" sz="1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3407410" y="2449830"/>
            <a:ext cx="13849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>
                <a:latin typeface="Times New Roman" panose="02020603050405020304" charset="0"/>
                <a:cs typeface="Times New Roman" panose="02020603050405020304" charset="0"/>
              </a:rPr>
              <a:t>Fake image</a:t>
            </a:r>
            <a:endParaRPr lang="en-US" sz="1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3032760" y="4260850"/>
            <a:ext cx="36080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>
                <a:latin typeface="Times New Roman" panose="02020603050405020304" charset="0"/>
                <a:cs typeface="Times New Roman" panose="02020603050405020304" charset="0"/>
              </a:rPr>
              <a:t>figure : proposed Architecture</a:t>
            </a:r>
            <a:endParaRPr lang="en-US" sz="1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/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The generator is an encoder-decoder model using a U-Net architecture.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The encoder and decoder of the generator contains  convolutional, batch normalization, dropout, and activation layers. 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1"/>
          </p:nvPr>
        </p:nvSpPr>
        <p:spPr/>
        <p:txBody>
          <a:bodyPr/>
          <a:p>
            <a:r>
              <a:rPr lang="en-US" sz="2800">
                <a:latin typeface="Times New Roman" panose="02020603050405020304" charset="0"/>
                <a:cs typeface="Times New Roman" panose="02020603050405020304" charset="0"/>
              </a:rPr>
              <a:t>proposed architecture</a:t>
            </a: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D1E0222-897C-4078-9EF3-B25C87AD54C8}" type="slidenum">
              <a:rPr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Jishnu P, CSE Dept, ASE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9E66F6-2E99-481B-BEE4-BA532DE827E3}" type="datetime4">
              <a:rPr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5765" y="118110"/>
            <a:ext cx="2299970" cy="5937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380" y="2409190"/>
            <a:ext cx="2970530" cy="199136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4549140" y="4155440"/>
            <a:ext cx="23990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>
                <a:latin typeface="Times New Roman" panose="02020603050405020304" charset="0"/>
                <a:cs typeface="Times New Roman" panose="02020603050405020304" charset="0"/>
              </a:rPr>
              <a:t>Source : https://arxiv.org/abs/1505.04597</a:t>
            </a:r>
            <a:endParaRPr lang="en-US" sz="1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/>
          <a:p>
            <a:r>
              <a:rPr lang="en-IN" dirty="0" smtClean="0">
                <a:latin typeface="Times New Roman" panose="02020603050405020304" charset="0"/>
                <a:cs typeface="Times New Roman" panose="02020603050405020304" charset="0"/>
              </a:rPr>
              <a:t>The discriminator is a deep convolutional neural network that performs image classification.</a:t>
            </a:r>
            <a:endParaRPr lang="en-IN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IN" dirty="0" smtClean="0">
                <a:latin typeface="Times New Roman" panose="02020603050405020304" charset="0"/>
                <a:cs typeface="Times New Roman" panose="02020603050405020304" charset="0"/>
              </a:rPr>
              <a:t> It takes both the source image (</a:t>
            </a:r>
            <a:r>
              <a:rPr altLang="en-IN" dirty="0" smtClean="0">
                <a:latin typeface="Times New Roman" panose="02020603050405020304" charset="0"/>
                <a:cs typeface="Times New Roman" panose="02020603050405020304" charset="0"/>
              </a:rPr>
              <a:t>generated image</a:t>
            </a:r>
            <a:r>
              <a:rPr lang="en-IN" dirty="0" smtClean="0">
                <a:latin typeface="Times New Roman" panose="02020603050405020304" charset="0"/>
                <a:cs typeface="Times New Roman" panose="02020603050405020304" charset="0"/>
              </a:rPr>
              <a:t>) and the target image (</a:t>
            </a:r>
            <a:r>
              <a:rPr altLang="en-IN" dirty="0" smtClean="0">
                <a:latin typeface="Times New Roman" panose="02020603050405020304" charset="0"/>
                <a:cs typeface="Times New Roman" panose="02020603050405020304" charset="0"/>
              </a:rPr>
              <a:t>shadow-less image</a:t>
            </a:r>
            <a:r>
              <a:rPr lang="en-IN" dirty="0" smtClean="0">
                <a:latin typeface="Times New Roman" panose="02020603050405020304" charset="0"/>
                <a:cs typeface="Times New Roman" panose="02020603050405020304" charset="0"/>
              </a:rPr>
              <a:t>) as input and predicts the likelihood of whether </a:t>
            </a:r>
            <a:r>
              <a:rPr altLang="en-IN" dirty="0" smtClean="0">
                <a:latin typeface="Times New Roman" panose="02020603050405020304" charset="0"/>
                <a:cs typeface="Times New Roman" panose="02020603050405020304" charset="0"/>
              </a:rPr>
              <a:t>shadow-less image</a:t>
            </a:r>
            <a:r>
              <a:rPr lang="en-IN" dirty="0" smtClean="0">
                <a:latin typeface="Times New Roman" panose="02020603050405020304" charset="0"/>
                <a:cs typeface="Times New Roman" panose="02020603050405020304" charset="0"/>
              </a:rPr>
              <a:t> is real or a fake translation of the </a:t>
            </a:r>
            <a:r>
              <a:rPr altLang="en-IN" dirty="0" smtClean="0">
                <a:latin typeface="Times New Roman" panose="02020603050405020304" charset="0"/>
                <a:cs typeface="Times New Roman" panose="02020603050405020304" charset="0"/>
              </a:rPr>
              <a:t>generated image</a:t>
            </a:r>
            <a:r>
              <a:rPr lang="en-IN" dirty="0" smtClean="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IN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altLang="en-IN" dirty="0" smtClean="0"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lang="en-IN" dirty="0" smtClean="0">
                <a:latin typeface="Times New Roman" panose="02020603050405020304" charset="0"/>
                <a:cs typeface="Times New Roman" panose="02020603050405020304" charset="0"/>
              </a:rPr>
              <a:t>he discriminator model is trained in the same way as a traditional GAN model</a:t>
            </a:r>
            <a:r>
              <a:rPr altLang="en-IN" dirty="0" smtClean="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IN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IN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IN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1"/>
          </p:nvPr>
        </p:nvSpPr>
        <p:spPr/>
        <p:txBody>
          <a:bodyPr/>
          <a:p>
            <a:r>
              <a:rPr lang="en-US" sz="2800">
                <a:latin typeface="Times New Roman" panose="02020603050405020304" charset="0"/>
                <a:cs typeface="Times New Roman" panose="02020603050405020304" charset="0"/>
              </a:rPr>
              <a:t>proposed architecture</a:t>
            </a: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D1E0222-897C-4078-9EF3-B25C87AD54C8}" type="slidenum">
              <a:rPr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Jishnu P, CSE Dept, ASE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9E66F6-2E99-481B-BEE4-BA532DE827E3}" type="datetime4">
              <a:rPr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5765" y="118110"/>
            <a:ext cx="2299970" cy="5937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/>
          <a:p>
            <a:r>
              <a:rPr lang="en-US" sz="1600">
                <a:latin typeface="Times New Roman" panose="02020603050405020304" charset="0"/>
                <a:cs typeface="Times New Roman" panose="02020603050405020304" charset="0"/>
              </a:rPr>
              <a:t>Combined loss = λ1 * reconstruction loss + λ2 * adversarial loss</a:t>
            </a:r>
            <a:endParaRPr lang="en-US" sz="16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600">
                <a:latin typeface="Times New Roman" panose="02020603050405020304" charset="0"/>
                <a:cs typeface="Times New Roman" panose="02020603050405020304" charset="0"/>
              </a:rPr>
              <a:t>The reconstruction loss is the  loss function between the generated fake image and the shadow-less  image</a:t>
            </a:r>
            <a:endParaRPr lang="en-US" sz="16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6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6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600">
                <a:latin typeface="Times New Roman" panose="02020603050405020304" charset="0"/>
                <a:cs typeface="Times New Roman" panose="02020603050405020304" charset="0"/>
              </a:rPr>
              <a:t>Adversarial loss (Binary Cross Entropy loss)</a:t>
            </a:r>
            <a:endParaRPr lang="en-US" sz="16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6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US" sz="16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US" sz="16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1"/>
          </p:nvPr>
        </p:nvSpPr>
        <p:spPr/>
        <p:txBody>
          <a:bodyPr/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proposed architecture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D1E0222-897C-4078-9EF3-B25C87AD54C8}" type="slidenum">
              <a:rPr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Jishnu P, CSE Dept, ASE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9E66F6-2E99-481B-BEE4-BA532DE827E3}" type="datetime4">
              <a:rPr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4175" y="2226945"/>
            <a:ext cx="3295650" cy="689610"/>
          </a:xfrm>
          <a:prstGeom prst="rect">
            <a:avLst/>
          </a:prstGeom>
        </p:spPr>
      </p:pic>
      <p:pic>
        <p:nvPicPr>
          <p:cNvPr id="11" name="Content Placehold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765" y="287655"/>
            <a:ext cx="2299970" cy="5937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170" y="3465195"/>
            <a:ext cx="4305300" cy="120015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7026910" y="3702685"/>
            <a:ext cx="1903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>
                <a:latin typeface="Times New Roman" panose="02020603050405020304" charset="0"/>
                <a:cs typeface="Times New Roman" panose="02020603050405020304" charset="0"/>
              </a:rPr>
              <a:t>x - shadowless image</a:t>
            </a:r>
            <a:endParaRPr 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400">
                <a:latin typeface="Times New Roman" panose="02020603050405020304" charset="0"/>
                <a:cs typeface="Times New Roman" panose="02020603050405020304" charset="0"/>
              </a:rPr>
              <a:t>y - shadowed image</a:t>
            </a:r>
            <a:endParaRPr lang="en-US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/>
          <a:p>
            <a:r>
              <a:rPr altLang="en-IN" dirty="0" smtClean="0">
                <a:latin typeface="Times New Roman" panose="02020603050405020304" charset="0"/>
                <a:cs typeface="Times New Roman" panose="02020603050405020304" charset="0"/>
              </a:rPr>
              <a:t>RIS-GAN[2]</a:t>
            </a:r>
            <a:endParaRPr altLang="en-IN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1"/>
          </p:nvPr>
        </p:nvSpPr>
        <p:spPr/>
        <p:txBody>
          <a:bodyPr/>
          <a:p>
            <a:r>
              <a:rPr lang="en-US" sz="2800">
                <a:latin typeface="Times New Roman" panose="02020603050405020304" charset="0"/>
                <a:cs typeface="Times New Roman" panose="02020603050405020304" charset="0"/>
              </a:rPr>
              <a:t>standard algorithm for comparison</a:t>
            </a: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D1E0222-897C-4078-9EF3-B25C87AD54C8}" type="slidenum">
              <a:rPr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Jishnu P, CSE Dept, ASE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9E66F6-2E99-481B-BEE4-BA532DE827E3}" type="datetime4">
              <a:rPr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5765" y="118110"/>
            <a:ext cx="2299970" cy="593725"/>
          </a:xfrm>
          <a:prstGeom prst="rect">
            <a:avLst/>
          </a:prstGeom>
        </p:spPr>
      </p:pic>
      <p:pic>
        <p:nvPicPr>
          <p:cNvPr id="8" name="Picture 1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215" y="1499870"/>
            <a:ext cx="5083810" cy="23933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Text Box 8"/>
          <p:cNvSpPr txBox="1"/>
          <p:nvPr/>
        </p:nvSpPr>
        <p:spPr>
          <a:xfrm>
            <a:off x="3032760" y="4197350"/>
            <a:ext cx="33578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>
                <a:latin typeface="Times New Roman" panose="02020603050405020304" charset="0"/>
                <a:cs typeface="Times New Roman" panose="02020603050405020304" charset="0"/>
              </a:rPr>
              <a:t>fig : Architecture of RIS - GAN[2]</a:t>
            </a:r>
            <a:endParaRPr lang="en-US" sz="12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/>
          <a:p>
            <a:r>
              <a:rPr altLang="en-IN" dirty="0" smtClean="0">
                <a:latin typeface="Times New Roman" panose="02020603050405020304" charset="0"/>
                <a:cs typeface="Times New Roman" panose="02020603050405020304" charset="0"/>
              </a:rPr>
              <a:t>RMSE(Root Mean Square Error) is used as the evaluation metric in RIS-GAN.</a:t>
            </a:r>
            <a:endParaRPr altLang="en-IN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IN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1"/>
          </p:nvPr>
        </p:nvSpPr>
        <p:spPr/>
        <p:txBody>
          <a:bodyPr/>
          <a:p>
            <a:r>
              <a:rPr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standard algorithm for comparison</a:t>
            </a: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D1E0222-897C-4078-9EF3-B25C87AD54C8}" type="slidenum">
              <a:rPr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Jishnu P, CSE Dept, ASE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9E66F6-2E99-481B-BEE4-BA532DE827E3}" type="datetime4">
              <a:rPr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5765" y="118110"/>
            <a:ext cx="2299970" cy="5937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980" y="2835910"/>
            <a:ext cx="6506845" cy="19259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115" y="1681480"/>
            <a:ext cx="2878455" cy="79692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5793105" y="1925955"/>
            <a:ext cx="236029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>
                <a:latin typeface="Times New Roman" panose="02020603050405020304" charset="0"/>
                <a:cs typeface="Times New Roman" panose="02020603050405020304" charset="0"/>
              </a:rPr>
              <a:t>predictedi = The predicted value for the ith observation.</a:t>
            </a:r>
            <a:endParaRPr lang="en-US" sz="1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000">
                <a:latin typeface="Times New Roman" panose="02020603050405020304" charset="0"/>
                <a:cs typeface="Times New Roman" panose="02020603050405020304" charset="0"/>
              </a:rPr>
              <a:t>Actuali = The observed(actual) value for the ith observation</a:t>
            </a:r>
            <a:endParaRPr lang="en-US" sz="1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000">
                <a:latin typeface="Times New Roman" panose="02020603050405020304" charset="0"/>
                <a:cs typeface="Times New Roman" panose="02020603050405020304" charset="0"/>
              </a:rPr>
              <a:t>N = Total number of observations.</a:t>
            </a:r>
            <a:endParaRPr lang="en-US" sz="1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/>
          <a:p>
            <a:endParaRPr lang="en-IN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1"/>
          </p:nvPr>
        </p:nvSpPr>
        <p:spPr/>
        <p:txBody>
          <a:bodyPr/>
          <a:p>
            <a:r>
              <a:rPr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standard algorithm for comparison</a:t>
            </a: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D1E0222-897C-4078-9EF3-B25C87AD54C8}" type="slidenum">
              <a:rPr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Jishnu P, CSE Dept, ASE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9E66F6-2E99-481B-BEE4-BA532DE827E3}" type="datetime4">
              <a:rPr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5765" y="118110"/>
            <a:ext cx="2299970" cy="5937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490" y="1276350"/>
            <a:ext cx="6962775" cy="21088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115" y="3517900"/>
            <a:ext cx="7042785" cy="90106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/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Programming Language -python 3.8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Numerical computation -  </a:t>
            </a:r>
            <a:r>
              <a:rPr altLang="en-IN" sz="1800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Tensorflow</a:t>
            </a:r>
            <a:r>
              <a:rPr lang="en-IN" sz="180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2.3.0</a:t>
            </a:r>
            <a:r>
              <a:rPr altLang="en-IN" sz="180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,</a:t>
            </a:r>
            <a:r>
              <a:rPr lang="en-IN" sz="1800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Numpy</a:t>
            </a:r>
            <a:r>
              <a:rPr lang="en-IN" sz="180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1.19.x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IN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Visualisation tools </a:t>
            </a:r>
            <a:r>
              <a:rPr altLang="en-IN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- </a:t>
            </a:r>
            <a:r>
              <a:rPr lang="en-IN" sz="1800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Matplotlib</a:t>
            </a:r>
            <a:r>
              <a:rPr lang="en-IN" sz="180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3.3.2</a:t>
            </a:r>
            <a:r>
              <a:rPr altLang="en-IN" sz="180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, </a:t>
            </a:r>
            <a:r>
              <a:rPr lang="en-IN" sz="1800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Seaborn</a:t>
            </a:r>
            <a:r>
              <a:rPr lang="en-IN" sz="180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0.11</a:t>
            </a:r>
            <a:r>
              <a:rPr altLang="en-IN" sz="180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, Scikit-Image</a:t>
            </a:r>
            <a:endParaRPr lang="en-IN" sz="18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IN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1"/>
          </p:nvPr>
        </p:nvSpPr>
        <p:spPr/>
        <p:txBody>
          <a:bodyPr/>
          <a:p>
            <a:r>
              <a:rPr lang="en-US" sz="2800">
                <a:latin typeface="Times New Roman" panose="02020603050405020304" charset="0"/>
                <a:cs typeface="Times New Roman" panose="02020603050405020304" charset="0"/>
              </a:rPr>
              <a:t>Tools/ Methods for implementation</a:t>
            </a: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D1E0222-897C-4078-9EF3-B25C87AD54C8}" type="slidenum">
              <a:rPr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Jishnu P, CSE Dept, ASE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9E66F6-2E99-481B-BEE4-BA532DE827E3}" type="datetime4">
              <a:rPr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5765" y="118110"/>
            <a:ext cx="2299970" cy="5937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570230" y="1175385"/>
            <a:ext cx="8001000" cy="2792095"/>
          </a:xfrm>
        </p:spPr>
        <p:txBody>
          <a:bodyPr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altLang="en-IN" sz="140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Abstract</a:t>
            </a:r>
            <a:endParaRPr altLang="en-IN" sz="1400" smtClean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altLang="en-IN" sz="140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Problem Statement</a:t>
            </a:r>
            <a:endParaRPr lang="en-IN" sz="1400" smtClean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altLang="en-IN" sz="1400" dirty="0">
                <a:latin typeface="Times New Roman" panose="02020603050405020304" charset="0"/>
                <a:cs typeface="Times New Roman" panose="02020603050405020304" charset="0"/>
              </a:rPr>
              <a:t>Motivation</a:t>
            </a:r>
            <a:endParaRPr altLang="en-IN" sz="1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altLang="en-IN" sz="1400" dirty="0">
                <a:latin typeface="Times New Roman" panose="02020603050405020304" charset="0"/>
                <a:cs typeface="Times New Roman" panose="02020603050405020304" charset="0"/>
              </a:rPr>
              <a:t>Dataset</a:t>
            </a:r>
            <a:endParaRPr altLang="en-IN" sz="1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altLang="en-IN" sz="1400" dirty="0">
                <a:latin typeface="Times New Roman" panose="02020603050405020304" charset="0"/>
                <a:cs typeface="Times New Roman" panose="02020603050405020304" charset="0"/>
              </a:rPr>
              <a:t>Literature Survey</a:t>
            </a:r>
            <a:endParaRPr lang="en-IN" sz="1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altLang="en-IN" sz="140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Challenges </a:t>
            </a:r>
            <a:endParaRPr altLang="en-IN" sz="1400" smtClean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altLang="en-IN" sz="140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GAN Architecture</a:t>
            </a:r>
            <a:endParaRPr lang="en-IN" sz="1400" smtClean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altLang="en-IN" sz="1400" dirty="0">
                <a:latin typeface="Times New Roman" panose="02020603050405020304" charset="0"/>
                <a:cs typeface="Times New Roman" panose="02020603050405020304" charset="0"/>
              </a:rPr>
              <a:t>Proposed Architecture</a:t>
            </a:r>
            <a:endParaRPr altLang="en-IN" sz="1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sz="1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Tools/ Methods for implementation</a:t>
            </a:r>
            <a:endParaRPr sz="14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 References</a:t>
            </a:r>
            <a:endParaRPr lang="en-IN" sz="1400" dirty="0" smtClean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1"/>
          </p:nvPr>
        </p:nvSpPr>
        <p:spPr>
          <a:xfrm>
            <a:off x="570230" y="287619"/>
            <a:ext cx="8001000" cy="624157"/>
          </a:xfrm>
        </p:spPr>
        <p:txBody>
          <a:bodyPr/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contents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D1E0222-897C-4078-9EF3-B25C87AD54C8}" type="slidenum">
              <a:rPr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9E66F6-2E99-481B-BEE4-BA532DE827E3}" type="datetime4">
              <a:rPr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5765" y="287655"/>
            <a:ext cx="2299970" cy="5937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Jishnu P, CSE Dept, ASE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/>
          <a:p>
            <a:pPr marL="0" indent="0">
              <a:buNone/>
            </a:pPr>
            <a:r>
              <a:rPr>
                <a:latin typeface="Times New Roman" panose="02020603050405020304" charset="0"/>
                <a:cs typeface="Times New Roman" panose="02020603050405020304" charset="0"/>
                <a:sym typeface="+mn-ea"/>
              </a:rPr>
              <a:t>Following metrics will be used for the evaluation of our model</a:t>
            </a:r>
            <a:endParaRPr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>
                <a:latin typeface="Times New Roman" panose="02020603050405020304" charset="0"/>
                <a:cs typeface="Times New Roman" panose="02020603050405020304" charset="0"/>
                <a:sym typeface="+mn-ea"/>
              </a:rPr>
              <a:t>RMSE</a:t>
            </a:r>
            <a:endParaRPr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>
                <a:latin typeface="Times New Roman" panose="02020603050405020304" charset="0"/>
                <a:cs typeface="Times New Roman" panose="02020603050405020304" charset="0"/>
                <a:sym typeface="+mn-ea"/>
              </a:rPr>
              <a:t>PSNR(</a:t>
            </a:r>
            <a:r>
              <a:rPr>
                <a:latin typeface="Times New Roman" panose="02020603050405020304" charset="0"/>
                <a:cs typeface="Times New Roman" panose="02020603050405020304" charset="0"/>
                <a:sym typeface="+mn-ea"/>
              </a:rPr>
              <a:t>peak signal-to-noise ratio)</a:t>
            </a:r>
            <a:endParaRPr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>
              <a:buNone/>
            </a:pPr>
            <a:r>
              <a:rPr>
                <a:latin typeface="Times New Roman" panose="02020603050405020304" charset="0"/>
                <a:cs typeface="Times New Roman" panose="02020603050405020304" charset="0"/>
                <a:sym typeface="+mn-ea"/>
              </a:rPr>
              <a:t> This ratio is used as a quality measurement between the original and a compressed image. The higher the PSNR, the better the quality of the compressed or reconstructed image.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IN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1"/>
          </p:nvPr>
        </p:nvSpPr>
        <p:spPr/>
        <p:txBody>
          <a:bodyPr/>
          <a:p>
            <a:r>
              <a:rPr lang="en-US" sz="2800">
                <a:latin typeface="Times New Roman" panose="02020603050405020304" charset="0"/>
                <a:cs typeface="Times New Roman" panose="02020603050405020304" charset="0"/>
              </a:rPr>
              <a:t>standard metrics for evaluation</a:t>
            </a: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D1E0222-897C-4078-9EF3-B25C87AD54C8}" type="slidenum">
              <a:rPr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Jishnu P, CSE Dept, ASE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9E66F6-2E99-481B-BEE4-BA532DE827E3}" type="datetime4">
              <a:rPr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5765" y="118110"/>
            <a:ext cx="2299970" cy="5937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rcRect l="-971" t="-41695" r="1916" b="45017"/>
          <a:stretch>
            <a:fillRect/>
          </a:stretch>
        </p:blipFill>
        <p:spPr>
          <a:xfrm>
            <a:off x="2682240" y="3225800"/>
            <a:ext cx="3084195" cy="13398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/>
          <a:p>
            <a:endParaRPr lang="en-IN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1"/>
          </p:nvPr>
        </p:nvSpPr>
        <p:spPr/>
        <p:txBody>
          <a:bodyPr/>
          <a:p>
            <a:r>
              <a:rPr lang="en-US" sz="2800">
                <a:latin typeface="Times New Roman" panose="02020603050405020304" charset="0"/>
                <a:cs typeface="Times New Roman" panose="02020603050405020304" charset="0"/>
              </a:rPr>
              <a:t>REsults</a:t>
            </a: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D1E0222-897C-4078-9EF3-B25C87AD54C8}" type="slidenum">
              <a:rPr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Jishnu P, CSE Dept, ASE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9E66F6-2E99-481B-BEE4-BA532DE827E3}" type="datetime4">
              <a:rPr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5765" y="118110"/>
            <a:ext cx="2299970" cy="5937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865" y="1913255"/>
            <a:ext cx="5687695" cy="276606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3812540" y="3419475"/>
            <a:ext cx="15189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>
                <a:latin typeface="Times New Roman" panose="02020603050405020304" charset="0"/>
                <a:cs typeface="Times New Roman" panose="02020603050405020304" charset="0"/>
              </a:rPr>
              <a:t>Epochs</a:t>
            </a:r>
            <a:endParaRPr lang="en-US" sz="1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 rot="16200000">
            <a:off x="1488440" y="2600960"/>
            <a:ext cx="6261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>
                <a:latin typeface="Times New Roman" panose="02020603050405020304" charset="0"/>
                <a:cs typeface="Times New Roman" panose="02020603050405020304" charset="0"/>
              </a:rPr>
              <a:t>Loss</a:t>
            </a:r>
            <a:endParaRPr lang="en-US" sz="1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2862580" y="1812925"/>
            <a:ext cx="36785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>
                <a:latin typeface="Times New Roman" panose="02020603050405020304" charset="0"/>
                <a:cs typeface="Times New Roman" panose="02020603050405020304" charset="0"/>
              </a:rPr>
              <a:t>Generator &amp; Discriminator loss curve</a:t>
            </a:r>
            <a:endParaRPr lang="en-US" sz="12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/>
          <a:p>
            <a:endParaRPr lang="en-IN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1"/>
          </p:nvPr>
        </p:nvSpPr>
        <p:spPr/>
        <p:txBody>
          <a:bodyPr/>
          <a:p>
            <a:r>
              <a:rPr lang="en-US" sz="2800">
                <a:latin typeface="Times New Roman" panose="02020603050405020304" charset="0"/>
                <a:cs typeface="Times New Roman" panose="02020603050405020304" charset="0"/>
              </a:rPr>
              <a:t>RESULTS</a:t>
            </a: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D1E0222-897C-4078-9EF3-B25C87AD54C8}" type="slidenum">
              <a:rPr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Jishnu P, CSE Dept, ASE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9E66F6-2E99-481B-BEE4-BA532DE827E3}" type="datetime4">
              <a:rPr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5765" y="118110"/>
            <a:ext cx="2299970" cy="5937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555" y="1276350"/>
            <a:ext cx="5403850" cy="197167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6923405" y="2152015"/>
            <a:ext cx="1239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>
                <a:latin typeface="Times New Roman" panose="02020603050405020304" charset="0"/>
                <a:cs typeface="Times New Roman" panose="02020603050405020304" charset="0"/>
              </a:rPr>
              <a:t>PSNR = 79.13db</a:t>
            </a:r>
            <a:endParaRPr 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200">
                <a:latin typeface="Times New Roman" panose="02020603050405020304" charset="0"/>
                <a:cs typeface="Times New Roman" panose="02020603050405020304" charset="0"/>
              </a:rPr>
              <a:t>RMSE = 0.048</a:t>
            </a:r>
            <a:endParaRPr lang="en-US" sz="12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 idx="1"/>
          </p:nvPr>
        </p:nvSpPr>
        <p:spPr/>
        <p:txBody>
          <a:bodyPr/>
          <a:p>
            <a:r>
              <a:rPr lang="en-US" sz="2800">
                <a:latin typeface="Times New Roman" panose="02020603050405020304" charset="0"/>
                <a:cs typeface="Times New Roman" panose="02020603050405020304" charset="0"/>
              </a:rPr>
              <a:t>results</a:t>
            </a: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D1E0222-897C-4078-9EF3-B25C87AD54C8}" type="slidenum">
              <a:rPr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Jishnu P, CSE Dept, ASE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9E66F6-2E99-481B-BEE4-BA532DE827E3}" type="datetime4">
              <a:rPr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5765" y="118110"/>
            <a:ext cx="2299970" cy="59372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205105" y="1412875"/>
            <a:ext cx="4114800" cy="2743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175" y="1400175"/>
            <a:ext cx="4378960" cy="220726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904240" y="4064635"/>
            <a:ext cx="374396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>
                <a:latin typeface="Times New Roman" panose="02020603050405020304" charset="0"/>
                <a:cs typeface="Times New Roman" panose="02020603050405020304" charset="0"/>
              </a:rPr>
              <a:t>figure : source, generated, expected images are arranged row wise</a:t>
            </a:r>
            <a:endParaRPr lang="en-US" sz="1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/>
          <a:p>
            <a:endParaRPr lang="en-IN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1"/>
          </p:nvPr>
        </p:nvSpPr>
        <p:spPr/>
        <p:txBody>
          <a:bodyPr/>
          <a:p>
            <a:r>
              <a:rPr lang="en-US" sz="2800">
                <a:latin typeface="Times New Roman" panose="02020603050405020304" charset="0"/>
                <a:cs typeface="Times New Roman" panose="02020603050405020304" charset="0"/>
              </a:rPr>
              <a:t>RESULTS</a:t>
            </a: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D1E0222-897C-4078-9EF3-B25C87AD54C8}" type="slidenum">
              <a:rPr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Jishnu P, CSE Dept, ASE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9E66F6-2E99-481B-BEE4-BA532DE827E3}" type="datetime4">
              <a:rPr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5765" y="118110"/>
            <a:ext cx="2299970" cy="5937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471930"/>
            <a:ext cx="1702435" cy="17449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240" y="1276350"/>
            <a:ext cx="2026920" cy="20205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860" y="1471930"/>
            <a:ext cx="2324100" cy="19367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7550" y="1472565"/>
            <a:ext cx="1988820" cy="1824355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1784985" y="3296920"/>
            <a:ext cx="2647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>
                <a:latin typeface="Times New Roman" panose="02020603050405020304" charset="0"/>
                <a:cs typeface="Times New Roman" panose="02020603050405020304" charset="0"/>
              </a:rPr>
              <a:t>a</a:t>
            </a:r>
            <a:endParaRPr lang="en-US" sz="1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3756660" y="3296920"/>
            <a:ext cx="2647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>
                <a:latin typeface="Times New Roman" panose="02020603050405020304" charset="0"/>
                <a:cs typeface="Times New Roman" panose="02020603050405020304" charset="0"/>
              </a:rPr>
              <a:t>b</a:t>
            </a:r>
            <a:endParaRPr lang="en-US" sz="1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5858510" y="3296920"/>
            <a:ext cx="2647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>
                <a:latin typeface="Times New Roman" panose="02020603050405020304" charset="0"/>
                <a:cs typeface="Times New Roman" panose="02020603050405020304" charset="0"/>
              </a:rPr>
              <a:t>c</a:t>
            </a:r>
            <a:endParaRPr lang="en-US" sz="1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7842250" y="3296920"/>
            <a:ext cx="2647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>
                <a:latin typeface="Times New Roman" panose="02020603050405020304" charset="0"/>
                <a:cs typeface="Times New Roman" panose="02020603050405020304" charset="0"/>
              </a:rPr>
              <a:t>d</a:t>
            </a:r>
            <a:endParaRPr lang="en-US" sz="1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1617980" y="3634740"/>
            <a:ext cx="61512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>
                <a:latin typeface="Times New Roman" panose="02020603050405020304" charset="0"/>
                <a:cs typeface="Times New Roman" panose="02020603050405020304" charset="0"/>
              </a:rPr>
              <a:t>Figure : proposed model output on indoor and outdoor shadowed image samples. a,c are shadowed images and b,d are the output images of our model </a:t>
            </a:r>
            <a:endParaRPr lang="en-US" sz="12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/>
          <a:p>
            <a:r>
              <a:rPr altLang="en-IN" dirty="0" smtClean="0">
                <a:latin typeface="Times New Roman" panose="02020603050405020304" charset="0"/>
                <a:cs typeface="Times New Roman" panose="02020603050405020304" charset="0"/>
              </a:rPr>
              <a:t>Performance analysis of the proposed model on SRD dataset.</a:t>
            </a:r>
            <a:endParaRPr altLang="en-IN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altLang="en-IN" dirty="0" smtClean="0">
                <a:latin typeface="Times New Roman" panose="02020603050405020304" charset="0"/>
                <a:cs typeface="Times New Roman" panose="02020603050405020304" charset="0"/>
              </a:rPr>
              <a:t>Evaluate the model by using SSIM(Structural Similarity Index) metric.</a:t>
            </a:r>
            <a:endParaRPr altLang="en-IN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IN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1"/>
          </p:nvPr>
        </p:nvSpPr>
        <p:spPr/>
        <p:txBody>
          <a:bodyPr/>
          <a:p>
            <a:r>
              <a:rPr lang="en-US" sz="2800">
                <a:latin typeface="Times New Roman" panose="02020603050405020304" charset="0"/>
                <a:cs typeface="Times New Roman" panose="02020603050405020304" charset="0"/>
              </a:rPr>
              <a:t>future work</a:t>
            </a: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D1E0222-897C-4078-9EF3-B25C87AD54C8}" type="slidenum">
              <a:rPr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Jishnu P, CSE Dept, ASE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9E66F6-2E99-481B-BEE4-BA532DE827E3}" type="datetime4">
              <a:rPr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5765" y="118110"/>
            <a:ext cx="2299970" cy="5937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572770" y="1276350"/>
            <a:ext cx="8001000" cy="3289226"/>
          </a:xfrm>
        </p:spPr>
        <p:txBody>
          <a:bodyPr>
            <a:noAutofit/>
          </a:bodyPr>
          <a:p>
            <a:pPr>
              <a:buFont typeface="Wingdings" panose="05000000000000000000" charset="0"/>
              <a:buChar char="Ø"/>
            </a:pPr>
            <a:r>
              <a:rPr sz="1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[1]Jifeng Wang, Xiang Li2, Jian Yang, “Stacked Conditional Generative Adversarial Networks for Jointly Learning Shadow Detection and Shadow Removal”, CVPR 2017</a:t>
            </a:r>
            <a:endParaRPr 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Ø"/>
            </a:pPr>
            <a:r>
              <a:rPr sz="1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[2]Ling Zhang,1 Chengjiang Long,2∗ Xiaolong Zhang,1 Chunxia Xiao3, “RIS-GAN: Explore Residual and Illumination with Generative Adversarial Networks for Shadow Removal”, AAAI 2020</a:t>
            </a:r>
            <a:endParaRPr 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Ø"/>
            </a:pPr>
            <a:r>
              <a:rPr sz="1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[3]L. Qu, J. Tian, S. He, Y. Tang and R. W. H. Lau, "DeshadowNet: A Multi-context Embedding Deep Network for Shadow Removal," IEEE Conference on Computer Vision and Pattern Recognition (CVPR)  2017</a:t>
            </a:r>
            <a:endParaRPr sz="14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>
              <a:buFont typeface="Wingdings" panose="05000000000000000000" charset="0"/>
              <a:buChar char="Ø"/>
            </a:pPr>
            <a:r>
              <a:rPr sz="1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[4]Sidorov, Oleksii, “Conditional GANs for Multi-Illuminant Color Constancy: Revolution or Yet Another Approach?”,The IEEE Conference on Computer Vision and Pattern Recognition (CVPR)  2018 </a:t>
            </a:r>
            <a:endParaRPr lang="en-US" sz="1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Ø"/>
            </a:pPr>
            <a:r>
              <a:rPr sz="1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[5]Wang, H. Xu, Z. Zhou, L. Deng and M. Yang, "Shadow Detection and Removal for Illumination Consistency on the Road," in IEEE Transactions on Intelligent Vehicles, 2020</a:t>
            </a:r>
            <a:endParaRPr lang="en-US" sz="14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1"/>
          </p:nvPr>
        </p:nvSpPr>
        <p:spPr>
          <a:xfrm>
            <a:off x="571500" y="379730"/>
            <a:ext cx="8001000" cy="816610"/>
          </a:xfrm>
        </p:spPr>
        <p:txBody>
          <a:bodyPr/>
          <a:p>
            <a:r>
              <a:rPr lang="en-GB" sz="2800"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References</a:t>
            </a:r>
            <a:endParaRPr lang="en-GB" sz="2800">
              <a:latin typeface="Times New Roman" panose="02020603050405020304" charset="0"/>
              <a:ea typeface="Times New Roman" panose="02020603050405020304"/>
              <a:cs typeface="Times New Roman" panose="02020603050405020304" charset="0"/>
              <a:sym typeface="Times New Roman" panose="020206030504050203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D1E0222-897C-4078-9EF3-B25C87AD54C8}" type="slidenum">
              <a:rPr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9E66F6-2E99-481B-BEE4-BA532DE827E3}" type="datetime4">
              <a:rPr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5765" y="163195"/>
            <a:ext cx="2299970" cy="5937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Jishnu P, CSE Dept, ASE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>
            <a:normAutofit lnSpcReduction="10000"/>
          </a:bodyPr>
          <a:p>
            <a:pPr>
              <a:buFont typeface="Wingdings" panose="05000000000000000000" charset="0"/>
              <a:buChar char="Ø"/>
            </a:pPr>
            <a:r>
              <a:rPr sz="1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[6]Yun, Heejin &amp; Kang Jik, Kim &amp; Chun, Jun-Chul. “Shadow Detection and Removal From Photo-Realistic Synthetic Urban Image Using Deep Learning”</a:t>
            </a:r>
            <a:r>
              <a:rPr sz="1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, Computers, Materials &amp; Continua 2019</a:t>
            </a:r>
            <a:endParaRPr lang="en-US" sz="14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>
              <a:buFont typeface="Wingdings" panose="05000000000000000000" charset="0"/>
              <a:buChar char="Ø"/>
            </a:pPr>
            <a:r>
              <a:rPr sz="1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[7]Ian J. Goodfellow, Jean Pouget-Abadie, Mehdi Mirza, Bing Xu, David Warde-Farley, Sherjil Ozair, Aaron Courville, Yoshua Bengio, “Generative Adversarial Networks”, International Conference on Neural Information Processing Systems, 2014</a:t>
            </a:r>
            <a:endParaRPr sz="14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>
              <a:buFont typeface="Wingdings" panose="05000000000000000000" charset="0"/>
              <a:buChar char="Ø"/>
            </a:pPr>
            <a:r>
              <a:rPr sz="1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C. Wang, L. Deng, Z. Zhou, M. Yang and B. Wang, "Shadow detection and removal for illumination consistency on the road," 2017 International Conference on Security, Pattern Analysis, and Cybernetics (SPAC), Shenzhen, 2017</a:t>
            </a:r>
            <a:endParaRPr sz="14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>
              <a:buFont typeface="Wingdings" panose="05000000000000000000" charset="0"/>
              <a:buChar char="Ø"/>
            </a:pPr>
            <a:r>
              <a:rPr sz="1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J. M. Wang, Y. C. Chung, C. L. Chang and S. W. Chen, "Shadow detection and removal for traffic images," IEEE International Conference on Networking, Sensing and Control, 2004, Taipei, Taiwan, 2004</a:t>
            </a:r>
            <a:endParaRPr lang="en-US" sz="14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sz="1400">
                <a:latin typeface="Times New Roman" panose="02020603050405020304" charset="0"/>
                <a:cs typeface="Times New Roman" panose="02020603050405020304" charset="0"/>
              </a:rPr>
              <a:t>Xiaodong Cun, Chi-Man Pun, Cheng Shi, “ Towards Ghost-free Shadow Removal via Dual Hierarchical Aggregation Network and Shadow Matting GAN” AAAI 2020</a:t>
            </a:r>
            <a:endParaRPr 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Ø"/>
            </a:pPr>
            <a:endParaRPr lang="en-US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1"/>
          </p:nvPr>
        </p:nvSpPr>
        <p:spPr/>
        <p:txBody>
          <a:bodyPr/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references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D1E0222-897C-4078-9EF3-B25C87AD54C8}" type="slidenum">
              <a:rPr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Jishnu P, CSE Dept, ASE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9E66F6-2E99-481B-BEE4-BA532DE827E3}" type="datetime4">
              <a:rPr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5765" y="287655"/>
            <a:ext cx="2299970" cy="5937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/>
          <a:p>
            <a:pPr>
              <a:buFont typeface="Wingdings" panose="05000000000000000000" charset="0"/>
              <a:buChar char="Ø"/>
            </a:pPr>
            <a:r>
              <a:rPr sz="1400">
                <a:latin typeface="Times New Roman" panose="02020603050405020304" charset="0"/>
                <a:cs typeface="Times New Roman" panose="02020603050405020304" charset="0"/>
                <a:sym typeface="+mn-ea"/>
                <a:hlinkClick r:id="rId1" action="ppaction://hlinkfile"/>
              </a:rPr>
              <a:t>https://machinelearningmastery.com/generative_adversarial_networks/</a:t>
            </a:r>
            <a:endParaRPr lang="en-US" sz="1400">
              <a:latin typeface="Times New Roman" panose="02020603050405020304" charset="0"/>
              <a:cs typeface="Times New Roman" panose="02020603050405020304" charset="0"/>
              <a:hlinkClick r:id="rId1" action="ppaction://hlinkfile"/>
            </a:endParaRPr>
          </a:p>
          <a:p>
            <a:pPr>
              <a:buFont typeface="Wingdings" panose="05000000000000000000" charset="0"/>
              <a:buChar char="Ø"/>
            </a:pPr>
            <a:r>
              <a:rPr sz="1400">
                <a:latin typeface="Times New Roman" panose="02020603050405020304" charset="0"/>
                <a:cs typeface="Times New Roman" panose="02020603050405020304" charset="0"/>
                <a:sym typeface="+mn-ea"/>
                <a:hlinkClick r:id="rId2" action="ppaction://hlinkfile"/>
              </a:rPr>
              <a:t>https://medium.com/@jonathan_hui/gan-gan-series-2d279f906e7b</a:t>
            </a:r>
            <a:endParaRPr lang="en-US" sz="1400">
              <a:latin typeface="Times New Roman" panose="02020603050405020304" charset="0"/>
              <a:cs typeface="Times New Roman" panose="02020603050405020304" charset="0"/>
              <a:hlinkClick r:id="rId3" action="ppaction://hlinkfile"/>
            </a:endParaRPr>
          </a:p>
          <a:p>
            <a:pPr>
              <a:buFont typeface="Wingdings" panose="05000000000000000000" charset="0"/>
              <a:buChar char="Ø"/>
            </a:pPr>
            <a:r>
              <a:rPr sz="1400">
                <a:latin typeface="Times New Roman" panose="02020603050405020304" charset="0"/>
                <a:cs typeface="Times New Roman" panose="02020603050405020304" charset="0"/>
                <a:sym typeface="+mn-ea"/>
                <a:hlinkClick r:id="rId4" action="ppaction://hlinkfile"/>
              </a:rPr>
              <a:t>https://theaisummer.com/gan-computer-vision/</a:t>
            </a:r>
            <a:endParaRPr lang="en-US" sz="1400">
              <a:latin typeface="Times New Roman" panose="02020603050405020304" charset="0"/>
              <a:cs typeface="Times New Roman" panose="02020603050405020304" charset="0"/>
              <a:hlinkClick r:id="rId4" action="ppaction://hlinkfile"/>
            </a:endParaRPr>
          </a:p>
          <a:p>
            <a:pPr>
              <a:buFont typeface="Wingdings" panose="05000000000000000000" charset="0"/>
              <a:buChar char="Ø"/>
            </a:pPr>
            <a:r>
              <a:rPr sz="1400">
                <a:latin typeface="Times New Roman" panose="02020603050405020304" charset="0"/>
                <a:cs typeface="Times New Roman" panose="02020603050405020304" charset="0"/>
                <a:sym typeface="+mn-ea"/>
                <a:hlinkClick r:id="rId5" action="ppaction://hlinkfile"/>
              </a:rPr>
              <a:t>https://www.geeksforgeeks.org/modal-collapse-in-gans/</a:t>
            </a:r>
            <a:endParaRPr 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Ø"/>
            </a:pPr>
            <a:endParaRPr lang="en-US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1"/>
          </p:nvPr>
        </p:nvSpPr>
        <p:spPr/>
        <p:txBody>
          <a:bodyPr/>
          <a:p>
            <a:r>
              <a:rPr lang="en-GB"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References</a:t>
            </a:r>
            <a:endParaRPr lang="en-GB">
              <a:latin typeface="Times New Roman" panose="02020603050405020304" charset="0"/>
              <a:ea typeface="Times New Roman" panose="02020603050405020304"/>
              <a:cs typeface="Times New Roman" panose="02020603050405020304" charset="0"/>
              <a:sym typeface="Times New Roman" panose="020206030504050203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D1E0222-897C-4078-9EF3-B25C87AD54C8}" type="slidenum">
              <a:rPr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Jishnu P, CSE Dept, ASE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9E66F6-2E99-481B-BEE4-BA532DE827E3}" type="datetime4">
              <a:rPr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5765" y="287655"/>
            <a:ext cx="2299970" cy="5937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D1E0222-897C-4078-9EF3-B25C87AD54C8}" type="slidenum">
              <a:rPr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9E66F6-2E99-481B-BEE4-BA532DE827E3}" type="datetime4">
              <a:rPr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522855" y="2093595"/>
            <a:ext cx="360045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sz="4400">
                <a:solidFill>
                  <a:schemeClr val="accent3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THANK YOU</a:t>
            </a:r>
            <a:endParaRPr lang="en-US" sz="4400"/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5765" y="287655"/>
            <a:ext cx="2299970" cy="593725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Jishnu P, CSE Dept, ASE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>
            <a:normAutofit lnSpcReduction="10000"/>
          </a:bodyPr>
          <a:p>
            <a:r>
              <a:rPr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Shadow detection and removal is an important task when dealing with outdoor images. </a:t>
            </a:r>
            <a:endParaRPr sz="2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Shadows  always trouble computer vision tasks like visual navigation, object detection and tracking.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The field of shadow detection greatly improved compared to the shadow removal task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To tackle the adverse effect caused by shadows , the focus is on modified Generative Adversarial Network (GAN) which can effectively remove the shadow.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1"/>
          </p:nvPr>
        </p:nvSpPr>
        <p:spPr/>
        <p:txBody>
          <a:bodyPr/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Abstract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D1E0222-897C-4078-9EF3-B25C87AD54C8}" type="slidenum">
              <a:rPr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1673" y="4771233"/>
            <a:ext cx="2462604" cy="285750"/>
          </a:xfrm>
        </p:spPr>
        <p:txBody>
          <a:bodyPr/>
          <a:p>
            <a:fld id="{839E66F6-2E99-481B-BEE4-BA532DE827E3}" type="datetime4">
              <a:rPr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5765" y="287655"/>
            <a:ext cx="2299970" cy="5937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Jishnu P, CSE Dept, ASE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D1E0222-897C-4078-9EF3-B25C87AD54C8}" type="slidenum">
              <a:rPr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/>
              <a:t>Jishnu P, CSE Dept, ASE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9E66F6-2E99-481B-BEE4-BA532DE827E3}" type="datetime4">
              <a:rPr/>
            </a:fld>
            <a:endParaRPr lang="en-US" dirty="0"/>
          </a:p>
        </p:txBody>
      </p:sp>
      <p:pic>
        <p:nvPicPr>
          <p:cNvPr id="7" name="Content Placeholder 6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3507105" y="449580"/>
            <a:ext cx="3596640" cy="43218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/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To propose GAN based Shadow removal architecture which generates higher quality shadowless images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1"/>
          </p:nvPr>
        </p:nvSpPr>
        <p:spPr/>
        <p:txBody>
          <a:bodyPr/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PROblem statement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D1E0222-897C-4078-9EF3-B25C87AD54C8}" type="slidenum">
              <a:rPr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Jishnu P, CSE Dept, ASE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9E66F6-2E99-481B-BEE4-BA532DE827E3}" type="datetime4">
              <a:rPr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9" name="Picture 8" descr="82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0100" y="2458720"/>
            <a:ext cx="2576195" cy="1934845"/>
          </a:xfrm>
          <a:prstGeom prst="rect">
            <a:avLst/>
          </a:prstGeom>
        </p:spPr>
      </p:pic>
      <p:pic>
        <p:nvPicPr>
          <p:cNvPr id="10" name="Picture 9" descr="82-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210" y="2459355"/>
            <a:ext cx="2746375" cy="193421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3962400" y="3105150"/>
            <a:ext cx="1066800" cy="381000"/>
          </a:xfrm>
          <a:prstGeom prst="rightArrow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rtlCol="0" anchor="ctr"/>
          <a:p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1560830" y="4460875"/>
            <a:ext cx="16395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>
                <a:latin typeface="Times New Roman" panose="02020603050405020304" charset="0"/>
                <a:cs typeface="Times New Roman" panose="02020603050405020304" charset="0"/>
                <a:sym typeface="+mn-ea"/>
              </a:rPr>
              <a:t>Shadowed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6223635" y="4517390"/>
            <a:ext cx="15487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>
                <a:latin typeface="Times New Roman" panose="02020603050405020304" charset="0"/>
                <a:cs typeface="Times New Roman" panose="02020603050405020304" charset="0"/>
                <a:sym typeface="+mn-ea"/>
              </a:rPr>
              <a:t>Shadowless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765" y="287655"/>
            <a:ext cx="2299970" cy="5937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>
            <a:normAutofit lnSpcReduction="20000"/>
          </a:bodyPr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After the introduction of  Generative Adversarial Networks (GAN) in  2014[7], the computer vision domain has taken leap at various tasks.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Shadow removal is an important task which can be considered as an important preprocessing step </a:t>
            </a:r>
            <a:r>
              <a:rPr>
                <a:latin typeface="Times New Roman" panose="02020603050405020304" charset="0"/>
                <a:cs typeface="Times New Roman" panose="02020603050405020304" charset="0"/>
                <a:sym typeface="+mn-ea"/>
              </a:rPr>
              <a:t>for </a:t>
            </a:r>
            <a:r>
              <a:rPr lang="en-GB">
                <a:solidFill>
                  <a:srgbClr val="000000"/>
                </a:solidFill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higher level Computer Vision tasks </a:t>
            </a:r>
            <a:r>
              <a:rPr altLang="en-GB">
                <a:solidFill>
                  <a:srgbClr val="000000"/>
                </a:solidFill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in surveillance systems.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The  shadow detection phase has greatly improved , but the field of shadow removal has been difficult because it needs to be restored after removing the shadow.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To the extent to my knowledge, the shadow removal part is open to further improvements eventhough there are papers which employs GANs for the same.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1"/>
          </p:nvPr>
        </p:nvSpPr>
        <p:spPr/>
        <p:txBody>
          <a:bodyPr/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Motivation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D1E0222-897C-4078-9EF3-B25C87AD54C8}" type="slidenum">
              <a:rPr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Jishnu P, CSE Dept, ASE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9E66F6-2E99-481B-BEE4-BA532DE827E3}" type="datetime4">
              <a:rPr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5765" y="287655"/>
            <a:ext cx="2299970" cy="5937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/>
          <a:p>
            <a:r>
              <a:rPr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ISTD </a:t>
            </a: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Shadow removal benchmark dataset</a:t>
            </a:r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[1]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Dataset contains shadowed images, shadow mask, shadowless images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Train data - 1330 images (640 * 480 pixels)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Test  data - 540 images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1"/>
          </p:nvPr>
        </p:nvSpPr>
        <p:spPr/>
        <p:txBody>
          <a:bodyPr/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DATASET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D1E0222-897C-4078-9EF3-B25C87AD54C8}" type="slidenum">
              <a:rPr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9E66F6-2E99-481B-BEE4-BA532DE827E3}" type="datetime4">
              <a:rPr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1" name="Content Placeholder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5765" y="287655"/>
            <a:ext cx="2299970" cy="593725"/>
          </a:xfrm>
          <a:prstGeom prst="rect">
            <a:avLst/>
          </a:prstGeom>
        </p:spPr>
      </p:pic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Jishnu P, CSE Dept, ASE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3" name="Picture 12" descr="1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10" y="3226435"/>
            <a:ext cx="1433195" cy="1236980"/>
          </a:xfrm>
          <a:prstGeom prst="rect">
            <a:avLst/>
          </a:prstGeom>
        </p:spPr>
      </p:pic>
      <p:pic>
        <p:nvPicPr>
          <p:cNvPr id="14" name="Picture 13" descr="1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540" y="3226435"/>
            <a:ext cx="1519555" cy="1236345"/>
          </a:xfrm>
          <a:prstGeom prst="rect">
            <a:avLst/>
          </a:prstGeom>
        </p:spPr>
      </p:pic>
      <p:pic>
        <p:nvPicPr>
          <p:cNvPr id="15" name="Picture 14" descr="1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225" y="3226435"/>
            <a:ext cx="1445260" cy="123634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1119505" y="4517390"/>
            <a:ext cx="11811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>
                <a:latin typeface="Times New Roman" panose="02020603050405020304" charset="0"/>
                <a:cs typeface="Times New Roman" panose="02020603050405020304" charset="0"/>
              </a:rPr>
              <a:t>shadowed</a:t>
            </a:r>
            <a:endParaRPr lang="en-US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4118610" y="4540250"/>
            <a:ext cx="12153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>
                <a:latin typeface="Times New Roman" panose="02020603050405020304" charset="0"/>
                <a:cs typeface="Times New Roman" panose="02020603050405020304" charset="0"/>
              </a:rPr>
              <a:t>shadow mask</a:t>
            </a:r>
            <a:endParaRPr lang="en-US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7060565" y="4596765"/>
            <a:ext cx="11690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>
                <a:latin typeface="Times New Roman" panose="02020603050405020304" charset="0"/>
                <a:cs typeface="Times New Roman" panose="02020603050405020304" charset="0"/>
              </a:rPr>
              <a:t>shadowless</a:t>
            </a:r>
            <a:endParaRPr lang="en-US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 idx="1"/>
          </p:nvPr>
        </p:nvSpPr>
        <p:spPr>
          <a:xfrm>
            <a:off x="570230" y="513044"/>
            <a:ext cx="8001000" cy="624157"/>
          </a:xfrm>
        </p:spPr>
        <p:txBody>
          <a:bodyPr/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literature survey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D1E0222-897C-4078-9EF3-B25C87AD54C8}" type="slidenum">
              <a:rPr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Jishnu P, CSE Dept, ASE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9E66F6-2E99-481B-BEE4-BA532DE827E3}" type="datetime4">
              <a:rPr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7" name="Content Placeholder 6"/>
          <p:cNvGraphicFramePr/>
          <p:nvPr>
            <p:ph/>
          </p:nvPr>
        </p:nvGraphicFramePr>
        <p:xfrm>
          <a:off x="356870" y="1280160"/>
          <a:ext cx="8328660" cy="3080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7813"/>
                <a:gridCol w="3274976"/>
                <a:gridCol w="778955"/>
                <a:gridCol w="763270"/>
                <a:gridCol w="1193646"/>
              </a:tblGrid>
              <a:tr h="4140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Title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Techniques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Results 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(RMSE)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Year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Limitations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119062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“Stacked Conditional Generative Adversarial Networks for Jointly Learning Shadow Detection and Shadow Removal”[1]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sz="1400">
                        <a:latin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sz="14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Introduced an architecture which contains two CGANs stacked together and which performs shadow detection and removal simultaneously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 7.47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(ISTD)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>
                        <a:buNone/>
                      </a:pP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IEEE Xplore 2020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High RMSE value, Not preserving information regarding local patches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1080770">
                <a:tc>
                  <a:txBody>
                    <a:bodyPr/>
                    <a:p>
                      <a:pPr>
                        <a:buNone/>
                      </a:pPr>
                      <a:r>
                        <a:rPr sz="14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“RIS-GAN: Explore Residual and Illumination with Generative Adversarial Networks for Shadow Removal"[2]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sz="14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proposed a complex architecture which contain 4 generators and 3 discriminators and not using any shadow aware components for shadow removal.</a:t>
                      </a:r>
                      <a:endParaRPr sz="1400">
                        <a:latin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6.95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(ISTD)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>
                        <a:buNone/>
                      </a:pP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6.78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(SRD)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AAAI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2020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Architecture is complex and computationaly expensive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Content Placeholder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01155" y="111125"/>
            <a:ext cx="2299970" cy="5372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 idx="1"/>
          </p:nvPr>
        </p:nvSpPr>
        <p:spPr/>
        <p:txBody>
          <a:bodyPr/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literature survey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D1E0222-897C-4078-9EF3-B25C87AD54C8}" type="slidenum">
              <a:rPr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Jishnu P, CSE Dept, ASE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9E66F6-2E99-481B-BEE4-BA532DE827E3}" type="datetime4">
              <a:rPr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7" name="Content Placeholder 6"/>
          <p:cNvGraphicFramePr/>
          <p:nvPr>
            <p:ph/>
          </p:nvPr>
        </p:nvGraphicFramePr>
        <p:xfrm>
          <a:off x="572770" y="1188720"/>
          <a:ext cx="8001000" cy="2640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1566"/>
                <a:gridCol w="2546963"/>
                <a:gridCol w="1060144"/>
                <a:gridCol w="1126163"/>
                <a:gridCol w="1126164"/>
              </a:tblGrid>
              <a:tr h="4756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Title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Techniques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Results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Year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Limitation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1007110">
                <a:tc>
                  <a:txBody>
                    <a:bodyPr/>
                    <a:p>
                      <a:pPr>
                        <a:buNone/>
                      </a:pPr>
                      <a:r>
                        <a:rPr sz="14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“DeshadowNet: A Multi-context Embedding Deep Network for Shadow Removal ”[3]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sz="14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 Implemented multi context by jointly training three networks G-Net, S-Net, A-Net. All togather called DeshadowNet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RMSE 6.64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(SRD dataset)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IEEE 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Conference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2017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Image quality , blurred effect on shadowed reigon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100711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“Conditional GANs for Multi-Illuminant Color Constancy: 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Revolution or Yet Another Approach?”[4]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sz="1400">
                        <a:latin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sz="14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Proposed AngularGan architecture to improve the color constancy on the images.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PSNR 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21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(GTAV dataset)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CVPR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2018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Model trained on synthetic data, results will vary for realistic images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Content Placeholder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01155" y="170180"/>
            <a:ext cx="2299970" cy="5372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 idx="1"/>
          </p:nvPr>
        </p:nvSpPr>
        <p:spPr>
          <a:xfrm>
            <a:off x="572770" y="469864"/>
            <a:ext cx="8001000" cy="624157"/>
          </a:xfrm>
        </p:spPr>
        <p:txBody>
          <a:bodyPr/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literature survey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D1E0222-897C-4078-9EF3-B25C87AD54C8}" type="slidenum">
              <a:rPr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Jishnu P, CSE Dept, ASE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9E66F6-2E99-481B-BEE4-BA532DE827E3}" type="datetime4">
              <a:rPr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7" name="Content Placeholder 6"/>
          <p:cNvGraphicFramePr/>
          <p:nvPr>
            <p:ph/>
          </p:nvPr>
        </p:nvGraphicFramePr>
        <p:xfrm>
          <a:off x="570230" y="1383665"/>
          <a:ext cx="8162502" cy="3023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3815"/>
                <a:gridCol w="2652180"/>
                <a:gridCol w="871855"/>
                <a:gridCol w="834647"/>
                <a:gridCol w="1310005"/>
              </a:tblGrid>
              <a:tr h="609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Title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Techniques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Results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Year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Limitations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946785">
                <a:tc>
                  <a:txBody>
                    <a:bodyPr/>
                    <a:p>
                      <a:pPr>
                        <a:buNone/>
                      </a:pPr>
                      <a:r>
                        <a:rPr sz="14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"Shadow Detection and Removal for Illumination Consistency on the Road"[5]</a:t>
                      </a:r>
                      <a:endParaRPr sz="1400">
                        <a:latin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sz="14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Showed promising results for shadow detection using non-linear SVM classifier.</a:t>
                      </a:r>
                      <a:endParaRPr sz="1400">
                        <a:latin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Accuracy 83%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(UCF dataset)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2020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IEEE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trsaction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Poorly removing large shadows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1466850">
                <a:tc>
                  <a:txBody>
                    <a:bodyPr/>
                    <a:p>
                      <a:pPr>
                        <a:buNone/>
                      </a:pPr>
                      <a:r>
                        <a:rPr sz="14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“Shadow Detection and Removal From Photo-Realistic Synthetic Urban Image Using Deep Learning”[6]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sz="14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Introduced GAN for shadow removal as an extension to the previous work and improved the performance.</a:t>
                      </a:r>
                      <a:endParaRPr sz="1400">
                        <a:latin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RMSE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5.03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(Synthetic data generated)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2019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CMC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Model Trained on synthetic, small size dataset</a:t>
                      </a:r>
                      <a:endParaRPr 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Content Placeholder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01155" y="111125"/>
            <a:ext cx="2299970" cy="548005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Breezy">
  <a:themeElements>
    <a:clrScheme name="Breezy">
      <a:dk1>
        <a:srgbClr val="000000"/>
      </a:dk1>
      <a:lt1>
        <a:srgbClr val="FFFFFF"/>
      </a:lt1>
      <a:dk2>
        <a:srgbClr val="003494"/>
      </a:dk2>
      <a:lt2>
        <a:srgbClr val="FCF7F8"/>
      </a:lt2>
      <a:accent1>
        <a:srgbClr val="DB6A7B"/>
      </a:accent1>
      <a:accent2>
        <a:srgbClr val="362A78"/>
      </a:accent2>
      <a:accent3>
        <a:srgbClr val="F2A5C0"/>
      </a:accent3>
      <a:accent4>
        <a:srgbClr val="D43B61"/>
      </a:accent4>
      <a:accent5>
        <a:srgbClr val="B1A4F5"/>
      </a:accent5>
      <a:accent6>
        <a:srgbClr val="794094"/>
      </a:accent6>
      <a:hlink>
        <a:srgbClr val="71BFD9"/>
      </a:hlink>
      <a:folHlink>
        <a:srgbClr val="8D98A1"/>
      </a:folHlink>
    </a:clrScheme>
    <a:fontScheme name="Breezy">
      <a:majorFont>
        <a:latin typeface="Abel"/>
        <a:ea typeface=""/>
        <a:cs typeface=""/>
      </a:majorFont>
      <a:minorFont>
        <a:latin typeface="Dosis"/>
        <a:ea typeface=""/>
        <a:cs typeface=""/>
      </a:minorFont>
    </a:fontScheme>
    <a:fmtScheme name="Breez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>
          <a:noFill/>
          <a:prstDash val="solid"/>
        </a:ln>
        <a:ln w="25400" cap="flat">
          <a:solidFill>
            <a:schemeClr val="phClr"/>
          </a:solidFill>
          <a:prstDash val="solid"/>
        </a:ln>
        <a:ln w="38100" cap="flat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blipFill dpi="0" rotWithShape="1">
          <a:blip xmlns:r="http://schemas.openxmlformats.org/officeDocument/2006/relationships" r:embed="rId1">
            <a:duotone>
              <a:schemeClr val="phClr">
                <a:shade val="10000"/>
                <a:satMod val="400000"/>
              </a:schemeClr>
              <a:schemeClr val="phClr">
                <a:tint val="90000"/>
                <a:satMod val="200000"/>
              </a:schemeClr>
            </a:duotone>
          </a:blip>
          <a:tile tx="0" ty="0" sx="100000" sy="100000" algn="tl"/>
        </a:blip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6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vert="horz" rtlCol="0" anchor="ctr"/>
      <a:lstStyle>
        <a:lvl1pPr algn="ctr"/>
      </a:lstStyle>
      <a:style>
        <a:lnRef idx="0">
          <a:srgbClr val="FFFFFF"/>
        </a:lnRef>
        <a:fillRef idx="1">
          <a:schemeClr val="accent1"/>
        </a:fillRef>
        <a:effectRef idx="0">
          <a:schemeClr val="accent1"/>
        </a:effectRef>
        <a:fontRef idx="none"/>
      </a:style>
    </a:spDef>
    <a:lnDef>
      <a:spPr>
        <a:ln w="19050" cap="flat">
          <a:solidFill>
            <a:schemeClr val="accent2"/>
          </a:solidFill>
          <a:prstDash val="solid"/>
          <a:round/>
        </a:ln>
      </a:spPr>
      <a:bodyPr vert="horz" rtlCol="0" anchor="ctr"/>
      <a:lstStyle>
        <a:lvl1pPr algn="ctr"/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reezy">
  <a:themeElements>
    <a:clrScheme name="Breezy">
      <a:dk1>
        <a:srgbClr val="000000"/>
      </a:dk1>
      <a:lt1>
        <a:srgbClr val="FFFFFF"/>
      </a:lt1>
      <a:dk2>
        <a:srgbClr val="003494"/>
      </a:dk2>
      <a:lt2>
        <a:srgbClr val="FCF7F8"/>
      </a:lt2>
      <a:accent1>
        <a:srgbClr val="DB6A7B"/>
      </a:accent1>
      <a:accent2>
        <a:srgbClr val="362A78"/>
      </a:accent2>
      <a:accent3>
        <a:srgbClr val="F2A5C0"/>
      </a:accent3>
      <a:accent4>
        <a:srgbClr val="D43B61"/>
      </a:accent4>
      <a:accent5>
        <a:srgbClr val="B1A4F5"/>
      </a:accent5>
      <a:accent6>
        <a:srgbClr val="794094"/>
      </a:accent6>
      <a:hlink>
        <a:srgbClr val="71BFD9"/>
      </a:hlink>
      <a:folHlink>
        <a:srgbClr val="8D98A1"/>
      </a:folHlink>
    </a:clrScheme>
    <a:fontScheme name="Breezy">
      <a:majorFont>
        <a:latin typeface="Abel"/>
        <a:ea typeface=""/>
        <a:cs typeface=""/>
      </a:majorFont>
      <a:minorFont>
        <a:latin typeface="Dosis"/>
        <a:ea typeface=""/>
        <a:cs typeface=""/>
      </a:minorFont>
    </a:fontScheme>
    <a:fmtScheme name="Breez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>
          <a:noFill/>
          <a:prstDash val="solid"/>
        </a:ln>
        <a:ln w="25400" cap="flat">
          <a:solidFill>
            <a:schemeClr val="phClr"/>
          </a:solidFill>
          <a:prstDash val="solid"/>
        </a:ln>
        <a:ln w="38100" cap="flat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blipFill dpi="0" rotWithShape="1">
          <a:blip xmlns:r="http://schemas.openxmlformats.org/officeDocument/2006/relationships" r:embed="rId1">
            <a:duotone>
              <a:schemeClr val="phClr">
                <a:shade val="10000"/>
                <a:satMod val="400000"/>
              </a:schemeClr>
              <a:schemeClr val="phClr">
                <a:tint val="90000"/>
                <a:satMod val="200000"/>
              </a:schemeClr>
            </a:duotone>
          </a:blip>
          <a:tile tx="0" ty="0" sx="100000" sy="100000" algn="tl"/>
        </a:blip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6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vert="horz" rtlCol="0" anchor="ctr"/>
      <a:lstStyle>
        <a:lvl1pPr algn="ctr"/>
      </a:lstStyle>
      <a:style>
        <a:lnRef idx="0">
          <a:srgbClr val="FFFFFF"/>
        </a:lnRef>
        <a:fillRef idx="1">
          <a:schemeClr val="accent1"/>
        </a:fillRef>
        <a:effectRef idx="0">
          <a:schemeClr val="accent1"/>
        </a:effectRef>
        <a:fontRef idx="none"/>
      </a:style>
    </a:spDef>
    <a:lnDef>
      <a:spPr>
        <a:ln w="19050" cap="flat">
          <a:solidFill>
            <a:schemeClr val="accent2"/>
          </a:solidFill>
          <a:prstDash val="solid"/>
          <a:round/>
        </a:ln>
      </a:spPr>
      <a:bodyPr vert="horz" rtlCol="0" anchor="ctr"/>
      <a:lstStyle>
        <a:lvl1pPr algn="ctr"/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9188</Words>
  <Application>WPS Presentation</Application>
  <PresentationFormat>On-Screen Show (4:3)</PresentationFormat>
  <Paragraphs>536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5" baseType="lpstr">
      <vt:lpstr>Arial</vt:lpstr>
      <vt:lpstr>SimSun</vt:lpstr>
      <vt:lpstr>Wingdings</vt:lpstr>
      <vt:lpstr>Arial</vt:lpstr>
      <vt:lpstr>Dosis</vt:lpstr>
      <vt:lpstr>Segoe Print</vt:lpstr>
      <vt:lpstr>Times New Roman</vt:lpstr>
      <vt:lpstr>EB Garamond</vt:lpstr>
      <vt:lpstr>Times New Roman</vt:lpstr>
      <vt:lpstr>Microsoft YaHei</vt:lpstr>
      <vt:lpstr>Arial Unicode MS</vt:lpstr>
      <vt:lpstr>Abel</vt:lpstr>
      <vt:lpstr>Wingdings</vt:lpstr>
      <vt:lpstr>Dosis</vt:lpstr>
      <vt:lpstr>Breezy</vt:lpstr>
      <vt:lpstr>PowerPoint 演示文稿</vt:lpstr>
      <vt:lpstr>contents</vt:lpstr>
      <vt:lpstr>Abstract</vt:lpstr>
      <vt:lpstr>PROblem statement</vt:lpstr>
      <vt:lpstr>Motivation</vt:lpstr>
      <vt:lpstr>DATASET</vt:lpstr>
      <vt:lpstr>literature survey</vt:lpstr>
      <vt:lpstr>literature survey</vt:lpstr>
      <vt:lpstr>literature survey</vt:lpstr>
      <vt:lpstr>challenges </vt:lpstr>
      <vt:lpstr>GAN architecture</vt:lpstr>
      <vt:lpstr>Proposed Architecture</vt:lpstr>
      <vt:lpstr>proposed architecture</vt:lpstr>
      <vt:lpstr>proposed architecture</vt:lpstr>
      <vt:lpstr>proposed architecture</vt:lpstr>
      <vt:lpstr>standard algorithm for comparison</vt:lpstr>
      <vt:lpstr>standard algorithm for comparison</vt:lpstr>
      <vt:lpstr>standard algorithm for comparison</vt:lpstr>
      <vt:lpstr>Tools/ Methods for implementation</vt:lpstr>
      <vt:lpstr>standard metrics for evaluation</vt:lpstr>
      <vt:lpstr>REsults</vt:lpstr>
      <vt:lpstr>RESULTS</vt:lpstr>
      <vt:lpstr>results</vt:lpstr>
      <vt:lpstr>RESULTS</vt:lpstr>
      <vt:lpstr>future work</vt:lpstr>
      <vt:lpstr>References</vt:lpstr>
      <vt:lpstr>references</vt:lpstr>
      <vt:lpstr>References</vt:lpstr>
      <vt:lpstr>PowerPoint 演示文稿</vt:lpstr>
      <vt:lpstr>PowerPoint 演示文稿</vt:lpstr>
    </vt:vector>
  </TitlesOfParts>
  <Company>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jishnup11</dc:creator>
  <cp:lastModifiedBy>JP</cp:lastModifiedBy>
  <cp:revision>75</cp:revision>
  <dcterms:created xsi:type="dcterms:W3CDTF">2019-10-03T10:26:00Z</dcterms:created>
  <dcterms:modified xsi:type="dcterms:W3CDTF">2020-12-21T10:12:11Z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1033-11.2.0.9747</vt:lpwstr>
  </property>
</Properties>
</file>